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0" r:id="rId1"/>
    <p:sldMasterId id="2147483648" r:id="rId2"/>
    <p:sldMasterId id="2147483728" r:id="rId3"/>
    <p:sldMasterId id="2147483765" r:id="rId4"/>
  </p:sldMasterIdLst>
  <p:notesMasterIdLst>
    <p:notesMasterId r:id="rId57"/>
  </p:notesMasterIdLst>
  <p:handoutMasterIdLst>
    <p:handoutMasterId r:id="rId58"/>
  </p:handoutMasterIdLst>
  <p:sldIdLst>
    <p:sldId id="464" r:id="rId5"/>
    <p:sldId id="535" r:id="rId6"/>
    <p:sldId id="542" r:id="rId7"/>
    <p:sldId id="534" r:id="rId8"/>
    <p:sldId id="513" r:id="rId9"/>
    <p:sldId id="528" r:id="rId10"/>
    <p:sldId id="489" r:id="rId11"/>
    <p:sldId id="544" r:id="rId12"/>
    <p:sldId id="515" r:id="rId13"/>
    <p:sldId id="543" r:id="rId14"/>
    <p:sldId id="537" r:id="rId15"/>
    <p:sldId id="530" r:id="rId16"/>
    <p:sldId id="531" r:id="rId17"/>
    <p:sldId id="551" r:id="rId18"/>
    <p:sldId id="538" r:id="rId19"/>
    <p:sldId id="520" r:id="rId20"/>
    <p:sldId id="510" r:id="rId21"/>
    <p:sldId id="525" r:id="rId22"/>
    <p:sldId id="521" r:id="rId23"/>
    <p:sldId id="496" r:id="rId24"/>
    <p:sldId id="522" r:id="rId25"/>
    <p:sldId id="545" r:id="rId26"/>
    <p:sldId id="546" r:id="rId27"/>
    <p:sldId id="547" r:id="rId28"/>
    <p:sldId id="549" r:id="rId29"/>
    <p:sldId id="552" r:id="rId30"/>
    <p:sldId id="539" r:id="rId31"/>
    <p:sldId id="548" r:id="rId32"/>
    <p:sldId id="540" r:id="rId33"/>
    <p:sldId id="523" r:id="rId34"/>
    <p:sldId id="541" r:id="rId35"/>
    <p:sldId id="553" r:id="rId36"/>
    <p:sldId id="526" r:id="rId37"/>
    <p:sldId id="493" r:id="rId38"/>
    <p:sldId id="509" r:id="rId39"/>
    <p:sldId id="494" r:id="rId40"/>
    <p:sldId id="495" r:id="rId41"/>
    <p:sldId id="516" r:id="rId42"/>
    <p:sldId id="508" r:id="rId43"/>
    <p:sldId id="532" r:id="rId44"/>
    <p:sldId id="533" r:id="rId45"/>
    <p:sldId id="550" r:id="rId46"/>
    <p:sldId id="524" r:id="rId47"/>
    <p:sldId id="503" r:id="rId48"/>
    <p:sldId id="488" r:id="rId49"/>
    <p:sldId id="517" r:id="rId50"/>
    <p:sldId id="529" r:id="rId51"/>
    <p:sldId id="518" r:id="rId52"/>
    <p:sldId id="519" r:id="rId53"/>
    <p:sldId id="506" r:id="rId54"/>
    <p:sldId id="527" r:id="rId55"/>
    <p:sldId id="47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9">
          <p15:clr>
            <a:srgbClr val="A4A3A4"/>
          </p15:clr>
        </p15:guide>
        <p15:guide id="2" orient="horz" pos="890">
          <p15:clr>
            <a:srgbClr val="A4A3A4"/>
          </p15:clr>
        </p15:guide>
        <p15:guide id="3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585A"/>
    <a:srgbClr val="FFFFFF"/>
    <a:srgbClr val="BA0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9388" autoAdjust="0"/>
  </p:normalViewPr>
  <p:slideViewPr>
    <p:cSldViewPr snapToGrid="0" snapToObjects="1">
      <p:cViewPr varScale="1">
        <p:scale>
          <a:sx n="107" d="100"/>
          <a:sy n="107" d="100"/>
        </p:scale>
        <p:origin x="1452" y="102"/>
      </p:cViewPr>
      <p:guideLst>
        <p:guide orient="horz" pos="4059"/>
        <p:guide orient="horz" pos="89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3/16/2017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3/16/2017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294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07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6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98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0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4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50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61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444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59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044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92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92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34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45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82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09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8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01224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12341" y="3493463"/>
            <a:ext cx="7498993" cy="12357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Name(s) of Presenter(s), Directorate/Division and Date</a:t>
            </a:r>
          </a:p>
        </p:txBody>
      </p:sp>
      <p:pic>
        <p:nvPicPr>
          <p:cNvPr id="7" name="Picture 6" descr="JPL-logo_Stacked_RedWhite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997" y="1738045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0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412875"/>
            <a:ext cx="8248650" cy="48799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pic>
        <p:nvPicPr>
          <p:cNvPr id="17" name="Picture 16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4141CFF-1259-7D45-91A3-1961559DB619}" type="datetime1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5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685340" y="1407693"/>
            <a:ext cx="4008438" cy="481588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461003" y="1407105"/>
            <a:ext cx="4023901" cy="48164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pic>
        <p:nvPicPr>
          <p:cNvPr id="16" name="Picture 15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A812FF4-FCEC-E748-8700-4E53AF8CDE31}" type="datetime1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5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685340" y="1407693"/>
            <a:ext cx="4008438" cy="481588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461003" y="1407105"/>
            <a:ext cx="4023901" cy="48164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pic>
        <p:nvPicPr>
          <p:cNvPr id="16" name="Picture 15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786EA62-052E-954D-B50E-CC2C958459FE}" type="datetime1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04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0" y="1412875"/>
            <a:ext cx="9144000" cy="5030788"/>
          </a:xfrm>
          <a:prstGeom prst="rect">
            <a:avLst/>
          </a:prstGeom>
        </p:spPr>
        <p:txBody>
          <a:bodyPr vert="horz"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32ACDCF-E1F0-E442-8EA4-CC4EE8FEAEC8}" type="datetime1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45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0" y="1412875"/>
            <a:ext cx="9144000" cy="5030788"/>
          </a:xfrm>
          <a:prstGeom prst="rect">
            <a:avLst/>
          </a:prstGeom>
        </p:spPr>
        <p:txBody>
          <a:bodyPr vert="horz"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FFE4E98-A332-AD46-B3DE-512317387B76}" type="datetime1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47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19226"/>
            <a:ext cx="9144000" cy="50291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pic>
        <p:nvPicPr>
          <p:cNvPr id="20" name="Picture 19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13202-E650-0C46-84CF-EEF29991DDA9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46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White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19226"/>
            <a:ext cx="9144000" cy="5029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249363" y="2594882"/>
            <a:ext cx="6905851" cy="2603046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pic>
        <p:nvPicPr>
          <p:cNvPr id="20" name="Picture 19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5F52A0A-81E6-6649-87FC-EABA9028DBD9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2C366-E9E4-3144-A558-519C5CD4E50B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65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Chapter Divider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099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57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15335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Presentation Title</a:t>
            </a:r>
            <a:endParaRPr lang="en-US" dirty="0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26452" y="3377321"/>
            <a:ext cx="7498993" cy="31236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926452" y="3829980"/>
            <a:ext cx="7498993" cy="12357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Name(s) of Presenter(s), Directorate/Division and Date</a:t>
            </a:r>
          </a:p>
        </p:txBody>
      </p:sp>
      <p:pic>
        <p:nvPicPr>
          <p:cNvPr id="8" name="Picture 7" descr="JPL-logo_Stacked_RedWhite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997" y="1738045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14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Bkg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196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E060-6B5B-D547-AF78-A9D9BD958797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CD059-500D-2241-A663-C9E32FD78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10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35E7-C330-9947-9EF4-4107B12C744D}" type="datetime1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CD059-500D-2241-A663-C9E32FD78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2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" charset="0"/>
              </a:defRPr>
            </a:lvl1pPr>
          </a:lstStyle>
          <a:p>
            <a:pPr>
              <a:defRPr/>
            </a:pPr>
            <a:fld id="{D8E9432A-75AE-B94D-958D-E8C4856CEF7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877" y="320702"/>
            <a:ext cx="6036879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234238" y="6588125"/>
            <a:ext cx="1905000" cy="219075"/>
          </a:xfrm>
        </p:spPr>
        <p:txBody>
          <a:bodyPr/>
          <a:lstStyle>
            <a:lvl1pPr>
              <a:defRPr>
                <a:latin typeface="Times" charset="0"/>
              </a:defRPr>
            </a:lvl1pPr>
          </a:lstStyle>
          <a:p>
            <a:pPr>
              <a:defRPr/>
            </a:pPr>
            <a:fld id="{C896BC34-FA5F-DE4B-BCB8-7923CAEF04D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" charset="0"/>
              </a:defRPr>
            </a:lvl1pPr>
          </a:lstStyle>
          <a:p>
            <a:pPr>
              <a:defRPr/>
            </a:pPr>
            <a:fld id="{1463E21A-69F0-B54D-A105-E2A9951AEBE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5884" y="274638"/>
            <a:ext cx="6221896" cy="86239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" charset="0"/>
              </a:defRPr>
            </a:lvl1pPr>
          </a:lstStyle>
          <a:p>
            <a:pPr>
              <a:defRPr/>
            </a:pPr>
            <a:fld id="{25F36296-30E7-CC4C-92A1-ECEDA7710B6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" charset="0"/>
              </a:defRPr>
            </a:lvl1pPr>
          </a:lstStyle>
          <a:p>
            <a:pPr>
              <a:defRPr/>
            </a:pPr>
            <a:fld id="{DC000FB7-2368-3148-A7FC-8B928C0FE7A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" charset="0"/>
              </a:defRPr>
            </a:lvl1pPr>
          </a:lstStyle>
          <a:p>
            <a:pPr>
              <a:defRPr/>
            </a:pPr>
            <a:fld id="{7D39A3EE-7848-B541-A6AF-985CA1A8740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9198" y="5141017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 b="1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Presentation Title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0315" y="5619689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Name(s) of Presenter(s), Directorate/Division and Date</a:t>
            </a:r>
          </a:p>
        </p:txBody>
      </p:sp>
      <p:pic>
        <p:nvPicPr>
          <p:cNvPr id="13" name="Picture 12" descr="JPL-logo_Stacked_RedWhite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129" y="5561964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76455" cy="6858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 smtClean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576456" y="1581728"/>
            <a:ext cx="3567543" cy="64654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800" b="1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5576455" y="2228082"/>
            <a:ext cx="3567543" cy="100012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Name(s) of Presenter(s), Directorate/Division and Date</a:t>
            </a:r>
          </a:p>
        </p:txBody>
      </p:sp>
      <p:pic>
        <p:nvPicPr>
          <p:cNvPr id="11" name="Picture 10" descr="JPL-logo_Stacked_RedWhite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915" y="5561964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5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PL-logo_Stacked_RedWhite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397" y="2740308"/>
            <a:ext cx="2525206" cy="1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add Mission or Project Name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360714" y="1360714"/>
            <a:ext cx="6694715" cy="353785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Mission logo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1" y="5033130"/>
            <a:ext cx="8229599" cy="1588"/>
          </a:xfrm>
          <a:prstGeom prst="line">
            <a:avLst/>
          </a:prstGeom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129394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NASA, JPL or other partner logo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3624037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NASA, JPL or other partner logo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118680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add NASA, JPL or other partner logo</a:t>
            </a:r>
            <a:endParaRPr lang="en-US" dirty="0"/>
          </a:p>
        </p:txBody>
      </p:sp>
      <p:pic>
        <p:nvPicPr>
          <p:cNvPr id="25" name="Picture 24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C5615E9E-D4D8-3640-908B-0AE206ECA2E5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8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pic>
        <p:nvPicPr>
          <p:cNvPr id="13" name="Picture 12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79008-1A71-9D49-9E87-E5922DB81F8C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96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D0410F1-8B40-5641-B39B-D8F02FEA7437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4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412875"/>
            <a:ext cx="8248650" cy="48799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66C36A9-FF69-E040-B08B-4FF0A8523982}" type="datetime1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4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5.emf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3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833563" y="6492875"/>
            <a:ext cx="5476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457199" y="6492875"/>
            <a:ext cx="1376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20734C-33AC-0D48-A071-F5A1E62DBB52}" type="datetime1">
              <a:rPr lang="en-US" smtClean="0"/>
              <a:t>3/16/2017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318374" y="6492875"/>
            <a:ext cx="106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F1E51A9F-9D40-144B-9666-6B30B75E8C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58" r:id="rId5"/>
    <p:sldLayoutId id="2147483737" r:id="rId6"/>
    <p:sldLayoutId id="2147483759" r:id="rId7"/>
    <p:sldLayoutId id="2147483738" r:id="rId8"/>
    <p:sldLayoutId id="2147483760" r:id="rId9"/>
    <p:sldLayoutId id="2147483739" r:id="rId10"/>
    <p:sldLayoutId id="2147483740" r:id="rId11"/>
    <p:sldLayoutId id="2147483741" r:id="rId12"/>
    <p:sldLayoutId id="2147483743" r:id="rId13"/>
    <p:sldLayoutId id="2147483744" r:id="rId14"/>
    <p:sldLayoutId id="2147483761" r:id="rId15"/>
    <p:sldLayoutId id="2147483763" r:id="rId16"/>
    <p:sldLayoutId id="2147483764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28738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imes New Roman" charset="0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A8123F3-0983-C44B-80B4-98A38DBB1607}" type="slidenum">
              <a:rPr lang="en-US" altLang="en-US">
                <a:solidFill>
                  <a:srgbClr val="000000"/>
                </a:solidFill>
                <a:ea typeface="MS PGothic" charset="-128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  <a:ea typeface="MS PGothic" charset="-128"/>
            </a:endParaRPr>
          </a:p>
        </p:txBody>
      </p:sp>
      <p:sp>
        <p:nvSpPr>
          <p:cNvPr id="1028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2322513" y="273050"/>
            <a:ext cx="57499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Line 26"/>
          <p:cNvSpPr>
            <a:spLocks noChangeShapeType="1"/>
          </p:cNvSpPr>
          <p:nvPr userDrawn="1"/>
        </p:nvSpPr>
        <p:spPr bwMode="auto">
          <a:xfrm>
            <a:off x="609600" y="1144588"/>
            <a:ext cx="7924800" cy="0"/>
          </a:xfrm>
          <a:prstGeom prst="line">
            <a:avLst/>
          </a:prstGeom>
          <a:noFill/>
          <a:ln w="57150">
            <a:solidFill>
              <a:srgbClr val="EF1F1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MS PGothic" charset="-128"/>
            </a:endParaRPr>
          </a:p>
        </p:txBody>
      </p:sp>
      <p:pic>
        <p:nvPicPr>
          <p:cNvPr id="1030" name="Picture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3013" y="314325"/>
            <a:ext cx="11969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 Box 29"/>
          <p:cNvSpPr txBox="1">
            <a:spLocks noChangeArrowheads="1"/>
          </p:cNvSpPr>
          <p:nvPr userDrawn="1"/>
        </p:nvSpPr>
        <p:spPr bwMode="auto">
          <a:xfrm>
            <a:off x="1084263" y="6434138"/>
            <a:ext cx="7848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just" defTabSz="9144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800" smtClean="0">
                <a:solidFill>
                  <a:srgbClr val="000000"/>
                </a:solidFill>
                <a:latin typeface="Arial" charset="0"/>
              </a:rPr>
              <a:t>The technical data in this document is controlled under the U.S. Export Regulations, release to foreign persons</a:t>
            </a:r>
            <a:r>
              <a:rPr lang="en-US" altLang="en-US" sz="800" i="1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en-US" sz="800" smtClean="0">
                <a:solidFill>
                  <a:srgbClr val="000000"/>
                </a:solidFill>
                <a:latin typeface="Arial" charset="0"/>
              </a:rPr>
              <a:t>may require an export authorization.</a:t>
            </a:r>
          </a:p>
        </p:txBody>
      </p:sp>
      <p:sp>
        <p:nvSpPr>
          <p:cNvPr id="12" name="Text Box 294"/>
          <p:cNvSpPr txBox="1">
            <a:spLocks noChangeArrowheads="1"/>
          </p:cNvSpPr>
          <p:nvPr userDrawn="1"/>
        </p:nvSpPr>
        <p:spPr bwMode="auto">
          <a:xfrm>
            <a:off x="7421563" y="6624638"/>
            <a:ext cx="15113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WFIRST CR </a:t>
            </a:r>
            <a:r>
              <a:rPr lang="en-US" altLang="en-US" sz="700" dirty="0">
                <a:solidFill>
                  <a:srgbClr val="000000"/>
                </a:solidFill>
                <a:latin typeface="Arial" charset="0"/>
                <a:cs typeface="Arial" charset="0"/>
              </a:rPr>
              <a:t>Form </a:t>
            </a:r>
            <a:r>
              <a:rPr lang="en-US" altLang="en-US" sz="7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v4 06/28/2016</a:t>
            </a:r>
            <a:endParaRPr lang="en-US" altLang="en-US" sz="7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033" name="Picture 1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138" y="260350"/>
            <a:ext cx="72231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488" y="430213"/>
            <a:ext cx="19304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95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itchFamily="18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itchFamily="18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itchFamily="18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itchFamily="18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itchFamily="18" charset="0"/>
          <a:ea typeface="ＭＳ Ｐゴシック" pitchFamily="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itchFamily="18" charset="0"/>
          <a:ea typeface="ＭＳ Ｐゴシック" pitchFamily="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itchFamily="18" charset="0"/>
          <a:ea typeface="ＭＳ Ｐゴシック" pitchFamily="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itchFamily="18" charset="0"/>
          <a:ea typeface="ＭＳ Ｐゴシック" pitchFamily="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tif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gi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microsoft.com/office/2007/relationships/hdphoto" Target="../media/hdphoto1.wdp"/><Relationship Id="rId7" Type="http://schemas.openxmlformats.org/officeDocument/2006/relationships/image" Target="../media/image4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jpg"/><Relationship Id="rId5" Type="http://schemas.microsoft.com/office/2007/relationships/hdphoto" Target="../media/hdphoto3.wdp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microsoft.com/office/2007/relationships/hdphoto" Target="../media/hdphoto1.wdp"/><Relationship Id="rId7" Type="http://schemas.openxmlformats.org/officeDocument/2006/relationships/image" Target="../media/image4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jpe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jpeg"/><Relationship Id="rId5" Type="http://schemas.openxmlformats.org/officeDocument/2006/relationships/image" Target="../media/image55.jp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jpeg"/><Relationship Id="rId5" Type="http://schemas.openxmlformats.org/officeDocument/2006/relationships/image" Target="../media/image58.jp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tiff"/><Relationship Id="rId4" Type="http://schemas.openxmlformats.org/officeDocument/2006/relationships/image" Target="../media/image70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tiff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tiff"/><Relationship Id="rId5" Type="http://schemas.openxmlformats.org/officeDocument/2006/relationships/image" Target="../media/image14.jpeg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915335" y="2914151"/>
            <a:ext cx="7524221" cy="1030168"/>
          </a:xfrm>
        </p:spPr>
        <p:txBody>
          <a:bodyPr/>
          <a:lstStyle/>
          <a:p>
            <a:r>
              <a:rPr lang="en-US" dirty="0" smtClean="0"/>
              <a:t>GaAs(P)-based Detector Alternatives for the WFIRST Coronagraph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926452" y="4028371"/>
            <a:ext cx="7498993" cy="853595"/>
          </a:xfrm>
        </p:spPr>
        <p:txBody>
          <a:bodyPr/>
          <a:lstStyle/>
          <a:p>
            <a:r>
              <a:rPr lang="en-US" dirty="0" smtClean="0"/>
              <a:t>Patrick Morrissey</a:t>
            </a:r>
          </a:p>
          <a:p>
            <a:r>
              <a:rPr lang="en-US" dirty="0" smtClean="0"/>
              <a:t>Flight Instrument Detectors and Camera Systems</a:t>
            </a:r>
          </a:p>
          <a:p>
            <a:r>
              <a:rPr lang="en-US" dirty="0" smtClean="0"/>
              <a:t>Section 389N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926452" y="5325686"/>
            <a:ext cx="7498993" cy="1235772"/>
          </a:xfrm>
        </p:spPr>
        <p:txBody>
          <a:bodyPr/>
          <a:lstStyle/>
          <a:p>
            <a:r>
              <a:rPr lang="en-US" dirty="0" smtClean="0"/>
              <a:t>31 January 2017</a:t>
            </a:r>
          </a:p>
        </p:txBody>
      </p:sp>
    </p:spTree>
    <p:extLst>
      <p:ext uri="{BB962C8B-B14F-4D97-AF65-F5344CB8AC3E}">
        <p14:creationId xmlns:p14="http://schemas.microsoft.com/office/powerpoint/2010/main" val="31896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L3CCD Relative QE vs Flux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B8659FE-2A31-B940-9A6B-B6E94E08D4C9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2" t="9040" r="11455" b="50621"/>
          <a:stretch/>
        </p:blipFill>
        <p:spPr>
          <a:xfrm>
            <a:off x="914400" y="1217157"/>
            <a:ext cx="7315200" cy="5191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3562" y="2312204"/>
            <a:ext cx="196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At beginning of life, detector appears to be linear to the lowest levels of flux we have attempted.</a:t>
            </a:r>
            <a:endParaRPr lang="en-US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04834" y="2270502"/>
            <a:ext cx="441702" cy="441701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61370" y="4454308"/>
            <a:ext cx="196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/>
              <a:t>At end of life, detector becomes non-linear due to the subtractive action </a:t>
            </a:r>
            <a:r>
              <a:rPr lang="en-US" sz="1200" smtClean="0"/>
              <a:t>of traps on the signal.</a:t>
            </a:r>
            <a:endParaRPr lang="en-US" sz="1200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4972692" y="4623730"/>
            <a:ext cx="588678" cy="246077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33562" y="3346312"/>
            <a:ext cx="25733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Questions: </a:t>
            </a:r>
          </a:p>
          <a:p>
            <a:r>
              <a:rPr lang="en-US" sz="1100" dirty="0" smtClean="0"/>
              <a:t>How does non-linearity affect the interpretation of spectral features?</a:t>
            </a:r>
          </a:p>
          <a:p>
            <a:endParaRPr lang="en-US" sz="1100" dirty="0"/>
          </a:p>
          <a:p>
            <a:r>
              <a:rPr lang="en-US" sz="1100" dirty="0" smtClean="0"/>
              <a:t>How will we know the extent of the non-linearity during the mission?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79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04587" y="1219688"/>
            <a:ext cx="7934826" cy="4304811"/>
          </a:xfrm>
        </p:spPr>
        <p:txBody>
          <a:bodyPr/>
          <a:lstStyle/>
          <a:p>
            <a:r>
              <a:rPr lang="en-US" sz="2000" dirty="0" smtClean="0">
                <a:solidFill>
                  <a:srgbClr val="53585A"/>
                </a:solidFill>
              </a:rPr>
              <a:t>Detector Requirements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Contextual summary of L3CCD design and measurements, and HST experience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 primer on risk and detector lifetime with respect to radiation and radiation shielding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Alternate competitive detector concepts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MCP designs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Electron-bombarded CCD/CMOS 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Discussion of design maturity and TRL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Pros and Cons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Recommendations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459D644-951F-D244-B5F5-199B0808B3FA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3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25" y="604114"/>
            <a:ext cx="8229600" cy="5962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67452"/>
            <a:ext cx="8232774" cy="679316"/>
          </a:xfrm>
        </p:spPr>
        <p:txBody>
          <a:bodyPr/>
          <a:lstStyle/>
          <a:p>
            <a:r>
              <a:rPr lang="en-US" sz="3600" dirty="0" smtClean="0"/>
              <a:t>LEO vs L2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CCCEFA1-E503-AA4D-A7A6-80C3455792AE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36081"/>
              </p:ext>
            </p:extLst>
          </p:nvPr>
        </p:nvGraphicFramePr>
        <p:xfrm>
          <a:off x="450850" y="5075727"/>
          <a:ext cx="3868824" cy="1432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3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740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E&gt;10MeV</a:t>
                      </a:r>
                      <a:r>
                        <a:rPr lang="en-US" sz="1400" baseline="0" dirty="0" smtClean="0"/>
                        <a:t> Trapped and Solar Protons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E&gt;10MeV GCR</a:t>
                      </a:r>
                      <a:endParaRPr lang="en-US" sz="1400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974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 anchor="b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 year </a:t>
                      </a:r>
                      <a:r>
                        <a:rPr lang="en-US" sz="1400" dirty="0" err="1" smtClean="0"/>
                        <a:t>fluence</a:t>
                      </a:r>
                      <a:r>
                        <a:rPr lang="en-US" sz="1400" dirty="0" smtClean="0"/>
                        <a:t> (p-cm</a:t>
                      </a:r>
                      <a:r>
                        <a:rPr lang="en-US" sz="1400" baseline="30000" dirty="0" smtClean="0"/>
                        <a:t>-2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baseline="30000" dirty="0"/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974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HST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1.13e11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2.8e8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974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L2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6.48e11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9.8e8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7130" y="1580123"/>
            <a:ext cx="1206421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HST Orbit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>
            <a:off x="1953551" y="1764789"/>
            <a:ext cx="3012459" cy="1706986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77018" y="35662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2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86618" y="35712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4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6218" y="35762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6</a:t>
            </a:r>
            <a:endParaRPr lang="en-US" b="1" dirty="0">
              <a:solidFill>
                <a:srgbClr val="FFFF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21907" y="2522250"/>
            <a:ext cx="2507793" cy="369332"/>
            <a:chOff x="6521907" y="2522250"/>
            <a:chExt cx="2507793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6521907" y="2522250"/>
              <a:ext cx="1919115" cy="36933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rgbClr val="FFFF00"/>
                  </a:solidFill>
                </a:rPr>
                <a:t>L2 Orbit@235Re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8441022" y="2706916"/>
              <a:ext cx="588678" cy="0"/>
            </a:xfrm>
            <a:prstGeom prst="straightConnector1">
              <a:avLst/>
            </a:prstGeom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925649" y="4937228"/>
            <a:ext cx="1943831" cy="276999"/>
            <a:chOff x="5769910" y="5448878"/>
            <a:chExt cx="1943831" cy="276999"/>
          </a:xfrm>
        </p:grpSpPr>
        <p:sp>
          <p:nvSpPr>
            <p:cNvPr id="21" name="TextBox 20"/>
            <p:cNvSpPr txBox="1"/>
            <p:nvPr/>
          </p:nvSpPr>
          <p:spPr>
            <a:xfrm>
              <a:off x="5769910" y="5448878"/>
              <a:ext cx="1473480" cy="276999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FF00"/>
                  </a:solidFill>
                </a:rPr>
                <a:t>Lunar Orbit@60Re</a:t>
              </a:r>
              <a:endParaRPr lang="en-US" sz="1200" dirty="0">
                <a:solidFill>
                  <a:srgbClr val="FFFF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 flipV="1">
              <a:off x="7243390" y="5587377"/>
              <a:ext cx="470351" cy="1"/>
            </a:xfrm>
            <a:prstGeom prst="straightConnector1">
              <a:avLst/>
            </a:prstGeom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67096" y="4468047"/>
            <a:ext cx="2186360" cy="52322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HST and CGI </a:t>
            </a:r>
            <a:r>
              <a:rPr lang="en-US" sz="1400" smtClean="0">
                <a:solidFill>
                  <a:srgbClr val="FFFF00"/>
                </a:solidFill>
              </a:rPr>
              <a:t>are in very </a:t>
            </a:r>
            <a:r>
              <a:rPr lang="en-US" sz="1400" dirty="0" smtClean="0">
                <a:solidFill>
                  <a:srgbClr val="FFFF00"/>
                </a:solidFill>
              </a:rPr>
              <a:t>different environments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1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240269"/>
            <a:ext cx="8232774" cy="679316"/>
          </a:xfrm>
        </p:spPr>
        <p:txBody>
          <a:bodyPr/>
          <a:lstStyle/>
          <a:p>
            <a:r>
              <a:rPr lang="en-US" sz="3600" dirty="0" smtClean="0"/>
              <a:t>Range of Protons in Matter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F60211C-BCD6-4C44-BC66-CBDB842AF523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2" t="11083" r="8971" b="12553"/>
          <a:stretch/>
        </p:blipFill>
        <p:spPr>
          <a:xfrm>
            <a:off x="802434" y="1050215"/>
            <a:ext cx="7534656" cy="548314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719684" y="1466934"/>
            <a:ext cx="2743200" cy="2467971"/>
            <a:chOff x="1719684" y="1466934"/>
            <a:chExt cx="2743200" cy="246797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684" y="1514434"/>
              <a:ext cx="2743200" cy="24204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630978" y="1466934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/>
                <a:t>Mewaldt</a:t>
              </a:r>
              <a:r>
                <a:rPr lang="en-US" sz="1100" dirty="0" smtClean="0"/>
                <a:t> 2005</a:t>
              </a:r>
              <a:endParaRPr lang="en-US" sz="1100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" t="6405" r="3868" b="3660"/>
          <a:stretch/>
        </p:blipFill>
        <p:spPr>
          <a:xfrm>
            <a:off x="5662521" y="4175930"/>
            <a:ext cx="2286000" cy="1727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107894" y="436581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GCR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39259" y="310822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Solar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2290" y="4596643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Nominal Shielding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077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240269"/>
            <a:ext cx="8232774" cy="679316"/>
          </a:xfrm>
        </p:spPr>
        <p:txBody>
          <a:bodyPr/>
          <a:lstStyle/>
          <a:p>
            <a:r>
              <a:rPr lang="en-US" sz="3200" dirty="0" smtClean="0"/>
              <a:t>WFIRST CGI Radiation Shield Concept</a:t>
            </a:r>
            <a:endParaRPr lang="en-U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27217C0-1ED6-B349-A1F1-EF84983FADC7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439259" y="310822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Solar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22290" y="4596643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Nominal Shielding</a:t>
            </a:r>
            <a:endParaRPr lang="en-US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54026" y="1474583"/>
            <a:ext cx="5486400" cy="4005943"/>
            <a:chOff x="1828800" y="1614335"/>
            <a:chExt cx="5486400" cy="40059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2" t="17797" r="13076" b="19297"/>
            <a:stretch/>
          </p:blipFill>
          <p:spPr>
            <a:xfrm>
              <a:off x="1828800" y="1614335"/>
              <a:ext cx="5486400" cy="400594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828800" y="1671800"/>
              <a:ext cx="4784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Completely enclosed, 1cm Ta </a:t>
              </a:r>
              <a:r>
                <a:rPr lang="en-US" dirty="0"/>
                <a:t>S</a:t>
              </a:r>
              <a:r>
                <a:rPr lang="en-US" dirty="0" smtClean="0"/>
                <a:t>hield Concept</a:t>
              </a:r>
              <a:endParaRPr lang="en-US" dirty="0"/>
            </a:p>
          </p:txBody>
        </p:sp>
        <p:sp>
          <p:nvSpPr>
            <p:cNvPr id="9" name="Left Arrow 8"/>
            <p:cNvSpPr/>
            <p:nvPr/>
          </p:nvSpPr>
          <p:spPr>
            <a:xfrm rot="549936">
              <a:off x="3481547" y="3851609"/>
              <a:ext cx="1622720" cy="484632"/>
            </a:xfrm>
            <a:prstGeom prst="leftArrow">
              <a:avLst/>
            </a:prstGeom>
            <a:solidFill>
              <a:srgbClr val="FFC000">
                <a:alpha val="7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Light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010031" y="1497251"/>
            <a:ext cx="282135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Light enters, but energetic particles do not have a direct path to CCD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Scattered electrons appear to require a window somewhere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Secondary production is currently under investigation (Bremsstrahlung, Cerenkov, </a:t>
            </a:r>
            <a:r>
              <a:rPr lang="en-US" sz="1400" dirty="0" err="1" smtClean="0">
                <a:solidFill>
                  <a:schemeClr val="bg1"/>
                </a:solidFill>
              </a:rPr>
              <a:t>etc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We are attempting to optimize the shield thickness against the production of secondary particles.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799" y="4453049"/>
            <a:ext cx="1563624" cy="205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6780799" y="4453466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00"/>
                </a:solidFill>
                <a:latin typeface="Times" charset="0"/>
                <a:ea typeface="MS PGothic" charset="-128"/>
              </a:rPr>
              <a:t>Nuclear Reactor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00"/>
                </a:solidFill>
                <a:latin typeface="Times" charset="0"/>
                <a:ea typeface="MS PGothic" charset="-128"/>
              </a:rPr>
              <a:t>Cerenkov Glow</a:t>
            </a:r>
            <a:endParaRPr lang="en-US" sz="1200" dirty="0">
              <a:solidFill>
                <a:srgbClr val="FFFF00"/>
              </a:solidFill>
              <a:latin typeface="Times" charset="0"/>
              <a:ea typeface="MS PGothic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18133" y="3533732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FFC000"/>
                </a:solidFill>
              </a:rPr>
              <a:t>EMCCD</a:t>
            </a:r>
            <a:endParaRPr lang="en-US" sz="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04587" y="1219688"/>
            <a:ext cx="7934826" cy="4082561"/>
          </a:xfrm>
        </p:spPr>
        <p:txBody>
          <a:bodyPr/>
          <a:lstStyle/>
          <a:p>
            <a:r>
              <a:rPr lang="en-US" sz="2000" dirty="0" smtClean="0">
                <a:solidFill>
                  <a:srgbClr val="53585A"/>
                </a:solidFill>
              </a:rPr>
              <a:t>Detector Requirements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Contextual summary of L3CCD design and measurements, and HST experience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 primer on risk and detector lifetime with respect to radiation and radiation shielding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Alternate competitive detector concepts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MCP designs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Electron-bombarded CCD/CMOS 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Discussion of design maturity and TRL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Pros and Cons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Recommendations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F2A6E30-07F4-014C-9955-6C3D44D87146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3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An MCP Intensified Alternative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6917AC5-D5E8-1E4B-8E0A-162FDE2D9BCB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43" y="1253218"/>
            <a:ext cx="6604000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7029319" y="1253218"/>
            <a:ext cx="1935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Flight heritage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Rad hard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Low noise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29319" y="2577523"/>
            <a:ext cx="1755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Modest QE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High voltage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Three parts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49251" y="5479392"/>
            <a:ext cx="664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Laboratory performance of this rugged, flight-proven </a:t>
            </a:r>
            <a:r>
              <a:rPr lang="en-US" smtClean="0">
                <a:solidFill>
                  <a:schemeClr val="bg1"/>
                </a:solidFill>
              </a:rPr>
              <a:t>design will </a:t>
            </a:r>
            <a:r>
              <a:rPr lang="en-US" dirty="0" smtClean="0">
                <a:solidFill>
                  <a:schemeClr val="bg1"/>
                </a:solidFill>
              </a:rPr>
              <a:t>be representative of flight performance at T+6 years in the absence of any catastrophic failure.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GALEX MCP Detector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93EE0-8504-8C44-AE14-08231DEFC039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0830" y="4289561"/>
            <a:ext cx="5822339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abov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858" y="1103585"/>
            <a:ext cx="4572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0" descr="nuv01seal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5417" y="431078"/>
            <a:ext cx="3171825" cy="2379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morrissey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lum bright="14000" contrast="16000"/>
          </a:blip>
          <a:srcRect/>
          <a:stretch>
            <a:fillRect/>
          </a:stretch>
        </p:blipFill>
        <p:spPr bwMode="auto">
          <a:xfrm>
            <a:off x="6092917" y="2046423"/>
            <a:ext cx="2984500" cy="22431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5" descr="anode_installe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4733339" y="2631782"/>
            <a:ext cx="1435100" cy="1836738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>
            <a:off x="2369713" y="2046423"/>
            <a:ext cx="888642" cy="7861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2362944">
            <a:off x="2477526" y="210717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70mm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D86417A-7BB9-5B4F-BD97-7661E028BD5A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MCP Intensifier Performance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0330" y="5633940"/>
            <a:ext cx="7483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</a:t>
            </a:r>
            <a:r>
              <a:rPr lang="en-US" dirty="0" err="1" smtClean="0">
                <a:solidFill>
                  <a:schemeClr val="bg1"/>
                </a:solidFill>
              </a:rPr>
              <a:t>GaAsP</a:t>
            </a:r>
            <a:r>
              <a:rPr lang="en-US" dirty="0" smtClean="0">
                <a:solidFill>
                  <a:schemeClr val="bg1"/>
                </a:solidFill>
              </a:rPr>
              <a:t> (-74) Intensifier operating at -20 °C will have a visible band QE (cathode) of up to 50% and a dark current of 30 c-s</a:t>
            </a:r>
            <a:r>
              <a:rPr lang="en-US" baseline="30000" dirty="0" smtClean="0">
                <a:solidFill>
                  <a:schemeClr val="bg1"/>
                </a:solidFill>
              </a:rPr>
              <a:t>-1</a:t>
            </a:r>
            <a:r>
              <a:rPr lang="en-US" dirty="0" smtClean="0">
                <a:solidFill>
                  <a:schemeClr val="bg1"/>
                </a:solidFill>
              </a:rPr>
              <a:t>-cm</a:t>
            </a:r>
            <a:r>
              <a:rPr lang="en-US" baseline="30000" dirty="0" smtClean="0">
                <a:solidFill>
                  <a:schemeClr val="bg1"/>
                </a:solidFill>
              </a:rPr>
              <a:t>-2</a:t>
            </a:r>
            <a:r>
              <a:rPr lang="en-US" dirty="0" smtClean="0">
                <a:solidFill>
                  <a:schemeClr val="bg1"/>
                </a:solidFill>
              </a:rPr>
              <a:t>, which scales to an equivalent CCD dark of 0.18 c-px</a:t>
            </a:r>
            <a:r>
              <a:rPr lang="en-US" baseline="30000" dirty="0" smtClean="0">
                <a:solidFill>
                  <a:schemeClr val="bg1"/>
                </a:solidFill>
              </a:rPr>
              <a:t>-1</a:t>
            </a:r>
            <a:r>
              <a:rPr lang="en-US" dirty="0" smtClean="0">
                <a:solidFill>
                  <a:schemeClr val="bg1"/>
                </a:solidFill>
              </a:rPr>
              <a:t>-hr</a:t>
            </a:r>
            <a:r>
              <a:rPr lang="en-US" baseline="30000" dirty="0" smtClean="0">
                <a:solidFill>
                  <a:schemeClr val="bg1"/>
                </a:solidFill>
              </a:rPr>
              <a:t>-1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baseline="30000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4954" y="1054050"/>
            <a:ext cx="6083300" cy="3886200"/>
            <a:chOff x="2603500" y="1683345"/>
            <a:chExt cx="6083300" cy="3886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3500" y="1683345"/>
              <a:ext cx="6083300" cy="3886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2653526" y="199164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/>
                <a:t>QE</a:t>
              </a:r>
              <a:endParaRPr lang="en-US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251" y="710352"/>
            <a:ext cx="2743200" cy="1493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4719647" y="3171032"/>
            <a:ext cx="4135571" cy="2346722"/>
            <a:chOff x="319513" y="1171691"/>
            <a:chExt cx="4135571" cy="23467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284" y="1171691"/>
              <a:ext cx="4114800" cy="23467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319513" y="3146978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DARK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036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301A976-9BDE-C44C-A0E2-2F97ADFC6C47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474135" y="917222"/>
            <a:ext cx="8231188" cy="327905"/>
          </a:xfrm>
        </p:spPr>
        <p:txBody>
          <a:bodyPr/>
          <a:lstStyle/>
          <a:p>
            <a:r>
              <a:rPr lang="en-US" dirty="0" smtClean="0"/>
              <a:t>(it all depends on what dark the EMCCD can achieve)</a:t>
            </a:r>
            <a:endParaRPr lang="en-US" dirty="0"/>
          </a:p>
        </p:txBody>
      </p:sp>
      <p:sp>
        <p:nvSpPr>
          <p:cNvPr id="12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sz="3200" dirty="0"/>
              <a:t>D</a:t>
            </a:r>
            <a:r>
              <a:rPr lang="en-US" sz="3200" dirty="0" smtClean="0"/>
              <a:t>etector </a:t>
            </a:r>
            <a:r>
              <a:rPr lang="en-US" sz="3200" dirty="0"/>
              <a:t>N</a:t>
            </a:r>
            <a:r>
              <a:rPr lang="en-US" sz="3200" dirty="0" smtClean="0"/>
              <a:t>oise vs Quantum Efficiency</a:t>
            </a:r>
            <a:endParaRPr lang="en-US" sz="3200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8"/>
          </p:nvPr>
        </p:nvSpPr>
        <p:spPr>
          <a:xfrm>
            <a:off x="0" y="1412875"/>
            <a:ext cx="9144000" cy="263858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Consider the S/N of </a:t>
            </a:r>
            <a:r>
              <a:rPr lang="en-US" sz="2000" dirty="0"/>
              <a:t>a moderate QE MCP detector </a:t>
            </a:r>
            <a:r>
              <a:rPr lang="en-US" sz="2000" dirty="0" smtClean="0"/>
              <a:t>vs a high QE EMCCD:</a:t>
            </a:r>
            <a:endParaRPr lang="en-US" sz="2000" dirty="0"/>
          </a:p>
          <a:p>
            <a:pPr marL="457200" lvl="1" indent="0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 err="1" smtClean="0">
                <a:solidFill>
                  <a:schemeClr val="bg1"/>
                </a:solidFill>
              </a:rPr>
              <a:t>SN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mcp</a:t>
            </a:r>
            <a:r>
              <a:rPr lang="en-US" sz="2400" dirty="0" smtClean="0">
                <a:solidFill>
                  <a:schemeClr val="bg1"/>
                </a:solidFill>
              </a:rPr>
              <a:t>= </a:t>
            </a:r>
            <a:r>
              <a:rPr lang="en-US" sz="2400" dirty="0" err="1" smtClean="0">
                <a:solidFill>
                  <a:schemeClr val="bg1"/>
                </a:solidFill>
              </a:rPr>
              <a:t>QE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mcp</a:t>
            </a:r>
            <a:r>
              <a:rPr lang="en-US" sz="2400" dirty="0" smtClean="0">
                <a:solidFill>
                  <a:schemeClr val="bg1"/>
                </a:solidFill>
              </a:rPr>
              <a:t>*I/[</a:t>
            </a:r>
            <a:r>
              <a:rPr lang="en-US" sz="2400" dirty="0" err="1" smtClean="0">
                <a:solidFill>
                  <a:schemeClr val="bg1"/>
                </a:solidFill>
              </a:rPr>
              <a:t>QE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mcp</a:t>
            </a:r>
            <a:r>
              <a:rPr lang="en-US" sz="2400" dirty="0" smtClean="0">
                <a:solidFill>
                  <a:schemeClr val="bg1"/>
                </a:solidFill>
              </a:rPr>
              <a:t>*I + RN</a:t>
            </a:r>
            <a:r>
              <a:rPr lang="en-US" sz="2400" baseline="30000" dirty="0" smtClean="0">
                <a:solidFill>
                  <a:schemeClr val="bg1"/>
                </a:solidFill>
              </a:rPr>
              <a:t>2</a:t>
            </a:r>
            <a:r>
              <a:rPr lang="en-US" sz="2400" baseline="-25000" dirty="0" smtClean="0">
                <a:solidFill>
                  <a:schemeClr val="bg1"/>
                </a:solidFill>
              </a:rPr>
              <a:t>mcp</a:t>
            </a:r>
            <a:r>
              <a:rPr lang="en-US" sz="2400" dirty="0" smtClean="0">
                <a:solidFill>
                  <a:schemeClr val="bg1"/>
                </a:solidFill>
              </a:rPr>
              <a:t> + </a:t>
            </a:r>
            <a:r>
              <a:rPr lang="en-US" sz="2400" dirty="0" err="1" smtClean="0">
                <a:solidFill>
                  <a:schemeClr val="bg1"/>
                </a:solidFill>
              </a:rPr>
              <a:t>D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mcp</a:t>
            </a:r>
            <a:r>
              <a:rPr lang="en-US" sz="2400" dirty="0" smtClean="0">
                <a:solidFill>
                  <a:schemeClr val="bg1"/>
                </a:solidFill>
              </a:rPr>
              <a:t>]</a:t>
            </a:r>
            <a:r>
              <a:rPr lang="en-US" sz="2400" baseline="30000" dirty="0" smtClean="0">
                <a:solidFill>
                  <a:schemeClr val="bg1"/>
                </a:solidFill>
              </a:rPr>
              <a:t>0.5</a:t>
            </a:r>
          </a:p>
          <a:p>
            <a:pPr marL="457200" lvl="1" indent="0">
              <a:buNone/>
            </a:pPr>
            <a:endParaRPr lang="en-US" sz="2400" baseline="30000" dirty="0" smtClean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 err="1" smtClean="0">
                <a:solidFill>
                  <a:schemeClr val="bg1"/>
                </a:solidFill>
              </a:rPr>
              <a:t>SN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= </a:t>
            </a:r>
            <a:r>
              <a:rPr lang="en-US" sz="2400" dirty="0" err="1" smtClean="0">
                <a:solidFill>
                  <a:schemeClr val="bg1"/>
                </a:solidFill>
              </a:rPr>
              <a:t>QE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*I</a:t>
            </a:r>
            <a:r>
              <a:rPr lang="en-US" sz="2400" dirty="0">
                <a:solidFill>
                  <a:schemeClr val="bg1"/>
                </a:solidFill>
              </a:rPr>
              <a:t>/[</a:t>
            </a:r>
            <a:r>
              <a:rPr lang="en-US" sz="2400" dirty="0" err="1" smtClean="0">
                <a:solidFill>
                  <a:schemeClr val="bg1"/>
                </a:solidFill>
              </a:rPr>
              <a:t>QE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*I </a:t>
            </a:r>
            <a:r>
              <a:rPr lang="en-US" sz="2400" dirty="0">
                <a:solidFill>
                  <a:schemeClr val="bg1"/>
                </a:solidFill>
              </a:rPr>
              <a:t>+ </a:t>
            </a:r>
            <a:r>
              <a:rPr lang="en-US" sz="2400" dirty="0" smtClean="0">
                <a:solidFill>
                  <a:schemeClr val="bg1"/>
                </a:solidFill>
              </a:rPr>
              <a:t>RN</a:t>
            </a:r>
            <a:r>
              <a:rPr lang="en-US" sz="2400" baseline="30000" dirty="0" smtClean="0">
                <a:solidFill>
                  <a:schemeClr val="bg1"/>
                </a:solidFill>
              </a:rPr>
              <a:t>2</a:t>
            </a:r>
            <a:r>
              <a:rPr lang="en-US" sz="2400" baseline="-25000" dirty="0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 </a:t>
            </a:r>
            <a:r>
              <a:rPr lang="en-US" sz="2400" dirty="0" err="1" smtClean="0">
                <a:solidFill>
                  <a:schemeClr val="bg1"/>
                </a:solidFill>
              </a:rPr>
              <a:t>CIC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+ </a:t>
            </a:r>
            <a:r>
              <a:rPr lang="en-US" sz="2400" dirty="0" err="1" smtClean="0">
                <a:solidFill>
                  <a:schemeClr val="bg1"/>
                </a:solidFill>
              </a:rPr>
              <a:t>D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]</a:t>
            </a:r>
            <a:r>
              <a:rPr lang="en-US" sz="2400" baseline="30000" dirty="0" smtClean="0">
                <a:solidFill>
                  <a:schemeClr val="bg1"/>
                </a:solidFill>
              </a:rPr>
              <a:t>0.5</a:t>
            </a:r>
            <a:endParaRPr lang="en-US" sz="24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2838" y="4366325"/>
            <a:ext cx="7788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SN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mcp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SN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 = </a:t>
            </a:r>
            <a:r>
              <a:rPr lang="en-US" sz="2400" dirty="0" err="1" smtClean="0">
                <a:solidFill>
                  <a:schemeClr val="bg1"/>
                </a:solidFill>
              </a:rPr>
              <a:t>QE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mcp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QE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 * [</a:t>
            </a:r>
            <a:r>
              <a:rPr lang="en-US" sz="2400" dirty="0" err="1" smtClean="0">
                <a:solidFill>
                  <a:schemeClr val="bg1"/>
                </a:solidFill>
              </a:rPr>
              <a:t>CIC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 + </a:t>
            </a:r>
            <a:r>
              <a:rPr lang="en-US" sz="2400" dirty="0" err="1" smtClean="0">
                <a:solidFill>
                  <a:schemeClr val="bg1"/>
                </a:solidFill>
              </a:rPr>
              <a:t>D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]</a:t>
            </a:r>
            <a:r>
              <a:rPr lang="en-US" sz="2400" baseline="30000" dirty="0" smtClean="0">
                <a:solidFill>
                  <a:schemeClr val="bg1"/>
                </a:solidFill>
              </a:rPr>
              <a:t>0.5</a:t>
            </a:r>
            <a:r>
              <a:rPr lang="en-US" sz="2400" dirty="0" smtClean="0">
                <a:solidFill>
                  <a:schemeClr val="bg1"/>
                </a:solidFill>
              </a:rPr>
              <a:t>/D</a:t>
            </a:r>
            <a:r>
              <a:rPr lang="en-US" sz="2400" baseline="-25000" dirty="0" smtClean="0">
                <a:solidFill>
                  <a:schemeClr val="bg1"/>
                </a:solidFill>
              </a:rPr>
              <a:t>mcp</a:t>
            </a:r>
            <a:r>
              <a:rPr lang="en-US" sz="2400" baseline="30000" dirty="0" smtClean="0">
                <a:solidFill>
                  <a:schemeClr val="bg1"/>
                </a:solidFill>
              </a:rPr>
              <a:t>0.5</a:t>
            </a:r>
            <a:endParaRPr lang="en-US" sz="2400" baseline="-250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and if CIC can be neglected as well, 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SN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mcp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SN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= </a:t>
            </a:r>
            <a:r>
              <a:rPr lang="en-US" sz="2400" dirty="0" err="1">
                <a:solidFill>
                  <a:schemeClr val="bg1"/>
                </a:solidFill>
              </a:rPr>
              <a:t>QE</a:t>
            </a:r>
            <a:r>
              <a:rPr lang="en-US" sz="2400" baseline="-25000" dirty="0" err="1">
                <a:solidFill>
                  <a:schemeClr val="bg1"/>
                </a:solidFill>
              </a:rPr>
              <a:t>mcp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QE</a:t>
            </a:r>
            <a:r>
              <a:rPr lang="en-US" sz="2400" baseline="-25000" dirty="0" err="1">
                <a:solidFill>
                  <a:schemeClr val="bg1"/>
                </a:solidFill>
              </a:rPr>
              <a:t>ccd</a:t>
            </a:r>
            <a:r>
              <a:rPr lang="en-US" sz="2400" dirty="0">
                <a:solidFill>
                  <a:schemeClr val="bg1"/>
                </a:solidFill>
              </a:rPr>
              <a:t> * </a:t>
            </a:r>
            <a:r>
              <a:rPr lang="en-US" sz="2400" dirty="0" smtClean="0">
                <a:solidFill>
                  <a:schemeClr val="bg1"/>
                </a:solidFill>
              </a:rPr>
              <a:t>[</a:t>
            </a:r>
            <a:r>
              <a:rPr lang="en-US" sz="2400" dirty="0" err="1" smtClean="0">
                <a:solidFill>
                  <a:schemeClr val="bg1"/>
                </a:solidFill>
              </a:rPr>
              <a:t>D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ccd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D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mcp</a:t>
            </a:r>
            <a:r>
              <a:rPr lang="en-US" sz="2400" dirty="0" smtClean="0">
                <a:solidFill>
                  <a:schemeClr val="bg1"/>
                </a:solidFill>
              </a:rPr>
              <a:t>]</a:t>
            </a:r>
            <a:r>
              <a:rPr lang="en-US" sz="2400" baseline="30000" dirty="0" smtClean="0">
                <a:solidFill>
                  <a:schemeClr val="bg1"/>
                </a:solidFill>
              </a:rPr>
              <a:t>0.5</a:t>
            </a:r>
            <a:r>
              <a:rPr lang="en-US" sz="2400" dirty="0" smtClean="0">
                <a:solidFill>
                  <a:schemeClr val="bg1"/>
                </a:solidFill>
              </a:rPr>
              <a:t>= 0.3*3 = 1</a:t>
            </a:r>
            <a:endParaRPr lang="en-US" sz="2400" baseline="30000" dirty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0994" y="4584879"/>
            <a:ext cx="49579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3527" y="399244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Low signal limit: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50758" y="5318628"/>
            <a:ext cx="8190964" cy="1354553"/>
          </a:xfrm>
          <a:prstGeom prst="ellipse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/>
          <p:nvPr/>
        </p:nvCxnSpPr>
        <p:spPr>
          <a:xfrm flipV="1">
            <a:off x="5067113" y="5640948"/>
            <a:ext cx="393531" cy="193183"/>
          </a:xfrm>
          <a:prstGeom prst="bentConnector3">
            <a:avLst>
              <a:gd name="adj1" fmla="val -2362"/>
            </a:avLst>
          </a:prstGeom>
          <a:ln>
            <a:headEnd type="none" w="med" len="med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22004" y="5447763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is </a:t>
            </a:r>
            <a:r>
              <a:rPr lang="en-US" dirty="0" err="1" smtClean="0">
                <a:solidFill>
                  <a:schemeClr val="bg1"/>
                </a:solidFill>
              </a:rPr>
              <a:t>D</a:t>
            </a:r>
            <a:r>
              <a:rPr lang="en-US" baseline="-25000" dirty="0" err="1" smtClean="0">
                <a:solidFill>
                  <a:schemeClr val="bg1"/>
                </a:solidFill>
              </a:rPr>
              <a:t>ccd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43211" y="1931830"/>
            <a:ext cx="725027" cy="785613"/>
            <a:chOff x="4481848" y="1906072"/>
            <a:chExt cx="725027" cy="785613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4481848" y="2163651"/>
              <a:ext cx="476518" cy="52803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893969" y="190607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16326" y="2602641"/>
            <a:ext cx="725027" cy="785613"/>
            <a:chOff x="4481848" y="1906072"/>
            <a:chExt cx="725027" cy="785613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4481848" y="2163651"/>
              <a:ext cx="476518" cy="52803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893969" y="190607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Left Brace 28"/>
          <p:cNvSpPr/>
          <p:nvPr/>
        </p:nvSpPr>
        <p:spPr>
          <a:xfrm>
            <a:off x="213680" y="2189409"/>
            <a:ext cx="286066" cy="128022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04587" y="1219688"/>
            <a:ext cx="7934826" cy="3955561"/>
          </a:xfrm>
        </p:spPr>
        <p:txBody>
          <a:bodyPr/>
          <a:lstStyle/>
          <a:p>
            <a:r>
              <a:rPr lang="en-US" sz="2000" dirty="0" smtClean="0">
                <a:solidFill>
                  <a:schemeClr val="bg1"/>
                </a:solidFill>
              </a:rPr>
              <a:t>Detector Requirements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Contextual summary of L3CCD design and measurements, and HST experience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 primer on risk and detector lifetime with respect to radiation and radiation shielding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Alternate competitive detector concepts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MCP designs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Electron-bombarded CCD/CMOS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Discussion of design maturity and TRL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Pros and Cons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Recommendations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9015A88-D930-BC43-8051-9510B9A8FDF1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579"/>
            <a:ext cx="9144000" cy="680936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7055-454D-4B43-89D2-DBD9719A1A17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18374" y="113383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M31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B6323B0-FA87-734C-BC78-09B93678F562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iCCD</a:t>
            </a:r>
            <a:r>
              <a:rPr lang="en-US" dirty="0" smtClean="0">
                <a:solidFill>
                  <a:schemeClr val="bg1"/>
                </a:solidFill>
              </a:rPr>
              <a:t> Laboratory Evaluation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8"/>
          </p:nvPr>
        </p:nvSpPr>
        <p:spPr>
          <a:xfrm>
            <a:off x="0" y="1089315"/>
            <a:ext cx="9144000" cy="2645657"/>
          </a:xfrm>
        </p:spPr>
        <p:txBody>
          <a:bodyPr/>
          <a:lstStyle/>
          <a:p>
            <a:r>
              <a:rPr lang="en-US" sz="2000" dirty="0" smtClean="0"/>
              <a:t>We have identified a commercial </a:t>
            </a:r>
            <a:r>
              <a:rPr lang="en-US" sz="2000" dirty="0" err="1" smtClean="0"/>
              <a:t>iCCD</a:t>
            </a:r>
            <a:r>
              <a:rPr lang="en-US" sz="2000" dirty="0" smtClean="0"/>
              <a:t> camera with a </a:t>
            </a:r>
            <a:r>
              <a:rPr lang="en-US" sz="2000" dirty="0" err="1" smtClean="0"/>
              <a:t>GaAsP</a:t>
            </a:r>
            <a:r>
              <a:rPr lang="en-US" sz="2000" dirty="0" smtClean="0"/>
              <a:t> (optical) cathode that runs at -20 C and 120 fps (640x480).  The active area of the detector is 12.8x9.6mm, comparable to the e2v CCD201.</a:t>
            </a:r>
          </a:p>
          <a:p>
            <a:r>
              <a:rPr lang="en-US" sz="2000" dirty="0" smtClean="0"/>
              <a:t>Other cathodes are available and could be special ordered.</a:t>
            </a:r>
          </a:p>
          <a:p>
            <a:r>
              <a:rPr lang="en-US" sz="2000" dirty="0" smtClean="0"/>
              <a:t>Dark frame test data confirms a rate of 29.5 c/s/cm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, which scales to 0.18 c-px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-hr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(very low!) in a </a:t>
            </a:r>
            <a:r>
              <a:rPr lang="en-US" sz="2000" dirty="0"/>
              <a:t>13 </a:t>
            </a:r>
            <a:r>
              <a:rPr lang="en-US" sz="2000" dirty="0" smtClean="0"/>
              <a:t>𝜇m square pixel.  This is at least as good as the beginning-of-life dark current of the CCD.  </a:t>
            </a:r>
            <a:r>
              <a:rPr lang="en-US" sz="2000" b="1" dirty="0" smtClean="0"/>
              <a:t>Unlike the CCD, MCP dark will not degrade during the mission lifetime.</a:t>
            </a:r>
            <a:endParaRPr lang="en-US" sz="2000" b="1" baseline="300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623894" y="3894543"/>
            <a:ext cx="7896213" cy="2286000"/>
            <a:chOff x="623594" y="3894543"/>
            <a:chExt cx="7896213" cy="2286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6959" y="3898124"/>
              <a:ext cx="2212848" cy="2282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3876" y="3894543"/>
              <a:ext cx="2286000" cy="2286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30" b="89459" l="0" r="993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3594" y="3894543"/>
              <a:ext cx="2743200" cy="2285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05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21" y="3654013"/>
            <a:ext cx="2743200" cy="21063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21" y="1491668"/>
            <a:ext cx="2743200" cy="210638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D23B4B8-E309-E541-985A-E0E056664565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iCCD</a:t>
            </a:r>
            <a:r>
              <a:rPr lang="en-US" dirty="0" smtClean="0">
                <a:solidFill>
                  <a:schemeClr val="bg1"/>
                </a:solidFill>
              </a:rPr>
              <a:t> Laboratory Evaluation 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4" y="1152621"/>
            <a:ext cx="2743200" cy="21063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94" y="3303839"/>
            <a:ext cx="2743200" cy="21063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/>
          <a:stretch/>
        </p:blipFill>
        <p:spPr>
          <a:xfrm>
            <a:off x="5843074" y="154111"/>
            <a:ext cx="3072384" cy="36546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6" t="3834" r="9446" b="22026"/>
          <a:stretch/>
        </p:blipFill>
        <p:spPr>
          <a:xfrm>
            <a:off x="5302641" y="3003293"/>
            <a:ext cx="3195263" cy="31233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Right Arrow 19"/>
          <p:cNvSpPr/>
          <p:nvPr/>
        </p:nvSpPr>
        <p:spPr>
          <a:xfrm>
            <a:off x="4767623" y="4506860"/>
            <a:ext cx="863029" cy="400692"/>
          </a:xfrm>
          <a:prstGeom prst="rightArrow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02641" y="300539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Photon-counted Image</a:t>
            </a:r>
            <a:r>
              <a:rPr lang="en-US" smtClean="0">
                <a:solidFill>
                  <a:schemeClr val="bg1"/>
                </a:solidFill>
              </a:rPr>
              <a:t>, 30s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9028" y="1137479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Individual frames, 1/30s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884" y="5773369"/>
            <a:ext cx="46882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We don’t have much data on this presently-unfunded concept, but the resolution looks in line with expectations.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2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2" t="1040" r="-311" b="-1849"/>
          <a:stretch/>
        </p:blipFill>
        <p:spPr>
          <a:xfrm>
            <a:off x="1862796" y="1064324"/>
            <a:ext cx="7053585" cy="542855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1DFD403-7212-794A-B4C0-1146A4442D08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iCCD</a:t>
            </a:r>
            <a:r>
              <a:rPr lang="en-US" dirty="0" smtClean="0">
                <a:solidFill>
                  <a:schemeClr val="bg1"/>
                </a:solidFill>
              </a:rPr>
              <a:t> Laboratory Evaluation 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3" t="63300" r="40725" b="22976"/>
          <a:stretch/>
        </p:blipFill>
        <p:spPr>
          <a:xfrm>
            <a:off x="563492" y="1155166"/>
            <a:ext cx="3657600" cy="34747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730620" y="6013164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Full Frame Photon-counted </a:t>
            </a:r>
            <a:r>
              <a:rPr lang="en-US" dirty="0" smtClean="0">
                <a:solidFill>
                  <a:schemeClr val="bg1"/>
                </a:solidFill>
              </a:rPr>
              <a:t>Image, 30s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492" y="1155166"/>
            <a:ext cx="196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Test target </a:t>
            </a:r>
            <a:r>
              <a:rPr lang="en-US" smtClean="0">
                <a:solidFill>
                  <a:schemeClr val="bg1"/>
                </a:solidFill>
              </a:rPr>
              <a:t>with phosphorescent source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935092" y="5468096"/>
            <a:ext cx="914400" cy="914400"/>
          </a:xfrm>
          <a:prstGeom prst="ellipse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4932388" y="4062307"/>
            <a:ext cx="457200" cy="457200"/>
          </a:xfrm>
          <a:prstGeom prst="ellipse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94359" y="5066086"/>
            <a:ext cx="914400" cy="914400"/>
          </a:xfrm>
          <a:prstGeom prst="ellipse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24810" y="57406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98925" y="53386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1.7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1571" y="40856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150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7721" y="1031516"/>
            <a:ext cx="368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Units are c-px</a:t>
            </a:r>
            <a:r>
              <a:rPr lang="en-US" baseline="30000" dirty="0" smtClean="0">
                <a:solidFill>
                  <a:srgbClr val="FFFF00"/>
                </a:solidFill>
              </a:rPr>
              <a:t>-1</a:t>
            </a:r>
            <a:r>
              <a:rPr lang="en-US" dirty="0" smtClean="0">
                <a:solidFill>
                  <a:srgbClr val="FFFF00"/>
                </a:solidFill>
              </a:rPr>
              <a:t>-hr</a:t>
            </a:r>
            <a:r>
              <a:rPr lang="en-US" baseline="30000" dirty="0" smtClean="0">
                <a:solidFill>
                  <a:srgbClr val="FFFF00"/>
                </a:solidFill>
              </a:rPr>
              <a:t>-1</a:t>
            </a:r>
            <a:r>
              <a:rPr lang="en-US" dirty="0" smtClean="0">
                <a:solidFill>
                  <a:srgbClr val="FFFF00"/>
                </a:solidFill>
              </a:rPr>
              <a:t> for 13um pixel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Limiting dark is 0.2 c-px</a:t>
            </a:r>
            <a:r>
              <a:rPr lang="en-US" baseline="30000" dirty="0" smtClean="0">
                <a:solidFill>
                  <a:srgbClr val="FFFF00"/>
                </a:solidFill>
              </a:rPr>
              <a:t>-1</a:t>
            </a:r>
            <a:r>
              <a:rPr lang="en-US" dirty="0" smtClean="0">
                <a:solidFill>
                  <a:srgbClr val="FFFF00"/>
                </a:solidFill>
              </a:rPr>
              <a:t>-hr</a:t>
            </a:r>
            <a:r>
              <a:rPr lang="en-US" baseline="30000" dirty="0" smtClean="0">
                <a:solidFill>
                  <a:srgbClr val="FFFF00"/>
                </a:solidFill>
              </a:rPr>
              <a:t>-1</a:t>
            </a:r>
            <a:endParaRPr lang="en-US" baseline="300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9628" y="2644518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260um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5901447" y="2905496"/>
            <a:ext cx="182880" cy="182880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9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747F3C3-8D34-444A-BEC4-CED8646C6508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EBAPS Concept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9628" y="2644518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260um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1402"/>
            <a:ext cx="8229600" cy="265251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42304" y="1081185"/>
            <a:ext cx="8259392" cy="1838619"/>
            <a:chOff x="299049" y="1081185"/>
            <a:chExt cx="8259392" cy="183861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49" y="1081185"/>
              <a:ext cx="2404872" cy="182538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049" y="1091031"/>
              <a:ext cx="3136392" cy="182877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1113" y="1091580"/>
              <a:ext cx="2523744" cy="1828224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0438" y="4873818"/>
            <a:ext cx="16002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71650" y="531074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2304" y="5788750"/>
            <a:ext cx="41933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Similar GaAs cathode to </a:t>
            </a:r>
            <a:r>
              <a:rPr lang="en-US" sz="1400" dirty="0" err="1" smtClean="0">
                <a:solidFill>
                  <a:schemeClr val="bg1"/>
                </a:solidFill>
              </a:rPr>
              <a:t>iCCD</a:t>
            </a:r>
            <a:r>
              <a:rPr lang="en-US" sz="1400" dirty="0" smtClean="0">
                <a:solidFill>
                  <a:schemeClr val="bg1"/>
                </a:solidFill>
              </a:rPr>
              <a:t> but no MCP: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Compact design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Potentially higher QE, better linearity, lower HV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7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C6F0FC0-A1E4-C749-8425-83E079B2649A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43603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L3CCD BOL/EOL vs GaAs and GaAs(P)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9628" y="2644518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260um</a:t>
            </a:r>
            <a:endParaRPr lang="en-US" sz="1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781465"/>
              </p:ext>
            </p:extLst>
          </p:nvPr>
        </p:nvGraphicFramePr>
        <p:xfrm>
          <a:off x="457200" y="1005946"/>
          <a:ext cx="8229600" cy="5527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2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PC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L3CCD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Cathode Designs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BOL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EOL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GaAs(P) 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GaAs(P) II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GaAs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Band (QE&gt;20%)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350-950nm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350-950nm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350-700nm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350-750nm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450-850nm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Peak QE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93%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93%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50" dirty="0" smtClean="0"/>
                        <a:t>Charge</a:t>
                      </a:r>
                      <a:r>
                        <a:rPr lang="en-US" sz="1050" baseline="0" dirty="0" smtClean="0"/>
                        <a:t> detection factor</a:t>
                      </a:r>
                      <a:endParaRPr lang="en-US" sz="105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/>
                        <a:t>Non-linearity factor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.4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Cosmic ray factor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.992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.916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err="1" smtClean="0"/>
                        <a:t>dQE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78%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29%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CIC (e-px</a:t>
                      </a:r>
                      <a:r>
                        <a:rPr lang="en-US" sz="1400" baseline="30000" dirty="0" smtClean="0"/>
                        <a:t>-1</a:t>
                      </a:r>
                      <a:r>
                        <a:rPr lang="en-US" sz="1400" dirty="0" smtClean="0"/>
                        <a:t>-fr</a:t>
                      </a:r>
                      <a:r>
                        <a:rPr lang="en-US" sz="1400" baseline="30000" dirty="0" smtClean="0"/>
                        <a:t>-1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Dark (e-px</a:t>
                      </a:r>
                      <a:r>
                        <a:rPr lang="en-US" sz="1400" baseline="30000" dirty="0" smtClean="0"/>
                        <a:t>-1</a:t>
                      </a:r>
                      <a:r>
                        <a:rPr lang="en-US" sz="1400" dirty="0" smtClean="0"/>
                        <a:t>-hr</a:t>
                      </a:r>
                      <a:r>
                        <a:rPr lang="en-US" sz="1400" baseline="30000" dirty="0" smtClean="0"/>
                        <a:t>-1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0.4?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Cerenkov/</a:t>
                      </a:r>
                      <a:r>
                        <a:rPr lang="en-US" sz="900" dirty="0" err="1" smtClean="0"/>
                        <a:t>Flr</a:t>
                      </a:r>
                      <a:r>
                        <a:rPr lang="en-US" sz="900" dirty="0" smtClean="0"/>
                        <a:t> (e-px</a:t>
                      </a:r>
                      <a:r>
                        <a:rPr lang="en-US" sz="900" baseline="30000" dirty="0" smtClean="0"/>
                        <a:t>-1</a:t>
                      </a:r>
                      <a:r>
                        <a:rPr lang="en-US" sz="900" dirty="0" smtClean="0"/>
                        <a:t>-hr</a:t>
                      </a:r>
                      <a:r>
                        <a:rPr lang="en-US" sz="900" baseline="30000" dirty="0" smtClean="0"/>
                        <a:t>-1</a:t>
                      </a:r>
                      <a:r>
                        <a:rPr lang="en-US" sz="9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0?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Read (e</a:t>
                      </a:r>
                      <a:r>
                        <a:rPr lang="en-US" sz="1400" baseline="30000" dirty="0" smtClean="0"/>
                        <a:t>-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Frame (s)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&lt;0.1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&lt;0.1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&lt;0.1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050" dirty="0" smtClean="0"/>
                        <a:t>Noise (e</a:t>
                      </a:r>
                      <a:r>
                        <a:rPr lang="en-US" sz="1050" baseline="30000" dirty="0" smtClean="0"/>
                        <a:t>-</a:t>
                      </a:r>
                      <a:r>
                        <a:rPr lang="en-US" sz="1050" dirty="0" smtClean="0"/>
                        <a:t>: 100</a:t>
                      </a:r>
                      <a:r>
                        <a:rPr lang="en-US" sz="1050" baseline="0" dirty="0" smtClean="0"/>
                        <a:t> </a:t>
                      </a:r>
                      <a:r>
                        <a:rPr lang="en-US" sz="1050" baseline="0" dirty="0" err="1" smtClean="0"/>
                        <a:t>hr</a:t>
                      </a:r>
                      <a:r>
                        <a:rPr lang="en-US" sz="1050" dirty="0" err="1" smtClean="0"/>
                        <a:t>s</a:t>
                      </a:r>
                      <a:r>
                        <a:rPr lang="en-US" sz="1050" dirty="0" smtClean="0"/>
                        <a:t>, 16px)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44-71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58-81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17.9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 err="1" smtClean="0"/>
                        <a:t>dQE</a:t>
                      </a:r>
                      <a:r>
                        <a:rPr lang="en-US" sz="1600" b="1" dirty="0" smtClean="0"/>
                        <a:t>/Noise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1.1-1.8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0.36-0.5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1.7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1.2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0.6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46588" y="4644449"/>
            <a:ext cx="8447650" cy="52753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6588" y="6102808"/>
            <a:ext cx="8447650" cy="52753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MCP Test Program Path Forward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127125"/>
            <a:ext cx="8248650" cy="4879975"/>
          </a:xfrm>
        </p:spPr>
        <p:txBody>
          <a:bodyPr/>
          <a:lstStyle/>
          <a:p>
            <a:r>
              <a:rPr lang="en-US" sz="1800" dirty="0" smtClean="0">
                <a:solidFill>
                  <a:schemeClr val="bg1"/>
                </a:solidFill>
              </a:rPr>
              <a:t>Resolution</a:t>
            </a:r>
          </a:p>
          <a:p>
            <a:pPr lvl="1"/>
            <a:r>
              <a:rPr lang="en-US" sz="1400" dirty="0" smtClean="0">
                <a:solidFill>
                  <a:schemeClr val="bg1"/>
                </a:solidFill>
              </a:rPr>
              <a:t>Needs to be quantitatively evaluated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High count rate operability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Can the cathode be successfully gated to demonstrate flight-like target acquisition of bright stars (including with planned ND)?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Are bright features/stability of the dark hole problematic?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Dark rate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What is the actual dark rate for the three variants of the GaAs(P) cathode?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Can the dark rate be further improved with a reduction in temperature below -20 </a:t>
            </a:r>
            <a:r>
              <a:rPr lang="en-US" sz="1600" baseline="30000" dirty="0" smtClean="0">
                <a:solidFill>
                  <a:schemeClr val="bg1"/>
                </a:solidFill>
              </a:rPr>
              <a:t>◦</a:t>
            </a:r>
            <a:r>
              <a:rPr lang="en-US" sz="1600" dirty="0" smtClean="0">
                <a:solidFill>
                  <a:schemeClr val="bg1"/>
                </a:solidFill>
              </a:rPr>
              <a:t>C?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Can Cerenkov/fluorescence/cosmic rays be removed effectively with no impact on the detector dark current?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Lifetime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What is the lifetime expectation for the GaAs(P) cathode under realistic illumination conditions, including target acquisition?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Can realistic fault protection protect the cathode against pointing errors?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CEB71EA-DF9A-C14E-AAC5-D86A6782720B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04587" y="1219688"/>
            <a:ext cx="7934826" cy="4158761"/>
          </a:xfrm>
        </p:spPr>
        <p:txBody>
          <a:bodyPr/>
          <a:lstStyle/>
          <a:p>
            <a:r>
              <a:rPr lang="en-US" sz="2000" dirty="0" smtClean="0">
                <a:solidFill>
                  <a:srgbClr val="53585A"/>
                </a:solidFill>
              </a:rPr>
              <a:t>Detector Requirements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Contextual summary of L3CCD design and measurements, and HST experience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 primer on risk and detector lifetime with respect to radiation and radiation shielding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Alternate competitive detector concepts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MCP designs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Electron-bombarded CCD/CMOS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Discussion of design maturity and TRL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Pros and Cons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Recommendations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4BEAEEB-B94A-3047-9DD6-88EAB7396ACB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9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5613" y="346397"/>
            <a:ext cx="8232774" cy="679316"/>
          </a:xfrm>
        </p:spPr>
        <p:txBody>
          <a:bodyPr/>
          <a:lstStyle/>
          <a:p>
            <a:r>
              <a:rPr lang="en-US" sz="3600" dirty="0" smtClean="0"/>
              <a:t>TRL Estimation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8886CE-8F53-0A41-8142-FC0CD097ECBA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4618" y="5736677"/>
            <a:ext cx="6294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schemeClr val="bg1"/>
                </a:solidFill>
              </a:rPr>
              <a:t>The closest proxies to the proposed </a:t>
            </a:r>
            <a:r>
              <a:rPr lang="en-US" sz="1200" dirty="0" err="1" smtClean="0">
                <a:solidFill>
                  <a:schemeClr val="bg1"/>
                </a:solidFill>
              </a:rPr>
              <a:t>iCCD</a:t>
            </a:r>
            <a:r>
              <a:rPr lang="en-US" sz="1200" dirty="0" smtClean="0">
                <a:solidFill>
                  <a:schemeClr val="bg1"/>
                </a:solidFill>
              </a:rPr>
              <a:t>/CMOS backup are the successful NASA SWIFT and ESA XMM Newton.  Both are photon counting </a:t>
            </a:r>
            <a:r>
              <a:rPr lang="en-US" sz="1200" dirty="0" err="1" smtClean="0">
                <a:solidFill>
                  <a:schemeClr val="bg1"/>
                </a:solidFill>
              </a:rPr>
              <a:t>iCCD</a:t>
            </a:r>
            <a:r>
              <a:rPr lang="en-US" sz="1200" dirty="0" smtClean="0">
                <a:solidFill>
                  <a:schemeClr val="bg1"/>
                </a:solidFill>
              </a:rPr>
              <a:t> detectors identical in concept but with UV-optical S20 cathodes instead of the optical-NIR GaAs(P) cathode.  The forthcoming Mars2020 </a:t>
            </a:r>
            <a:r>
              <a:rPr lang="en-US" sz="1200" dirty="0" err="1" smtClean="0">
                <a:solidFill>
                  <a:schemeClr val="bg1"/>
                </a:solidFill>
              </a:rPr>
              <a:t>SuperCam</a:t>
            </a:r>
            <a:r>
              <a:rPr lang="en-US" sz="1200" dirty="0" smtClean="0">
                <a:solidFill>
                  <a:schemeClr val="bg1"/>
                </a:solidFill>
              </a:rPr>
              <a:t> uses a sealed MCP intensifier with a GaAs cathode.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" r="10022" b="6769"/>
          <a:stretch/>
        </p:blipFill>
        <p:spPr>
          <a:xfrm>
            <a:off x="6318013" y="36298"/>
            <a:ext cx="2743200" cy="300766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39884" y="1468702"/>
            <a:ext cx="8064232" cy="4273685"/>
            <a:chOff x="622567" y="1242904"/>
            <a:chExt cx="8064232" cy="4273685"/>
          </a:xfrm>
        </p:grpSpPr>
        <p:graphicFrame>
          <p:nvGraphicFramePr>
            <p:cNvPr id="14" name="Content Placeholder 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53746283"/>
                </p:ext>
              </p:extLst>
            </p:nvPr>
          </p:nvGraphicFramePr>
          <p:xfrm>
            <a:off x="622567" y="1314335"/>
            <a:ext cx="8064232" cy="4114800"/>
          </p:xfrm>
          <a:graphic>
            <a:graphicData uri="http://schemas.openxmlformats.org/drawingml/2006/table">
              <a:tbl>
                <a:tblPr firstRow="1" bandRow="1">
                  <a:tableStyleId>{7DF18680-E054-41AD-8BC1-D1AEF772440D}</a:tableStyleId>
                </a:tblPr>
                <a:tblGrid>
                  <a:gridCol w="8625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727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07004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10246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032346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1008029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1008029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1008029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</a:tblGrid>
                <a:tr h="457200">
                  <a:tc>
                    <a:txBody>
                      <a:bodyPr/>
                      <a:lstStyle/>
                      <a:p>
                        <a:pPr algn="ctr"/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EBAPS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err="1" smtClean="0"/>
                          <a:t>iCCD</a:t>
                        </a:r>
                        <a:r>
                          <a:rPr lang="en-US" sz="1200" dirty="0" smtClean="0"/>
                          <a:t>/CMOS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SWIFT/XMM UVOT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GALEX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Mars2020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STIS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SOHO</a:t>
                        </a:r>
                        <a:endParaRPr lang="en-US" sz="1200" dirty="0"/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r"/>
                        <a:r>
                          <a:rPr lang="en-US" sz="1200" b="1" dirty="0" smtClean="0"/>
                          <a:t>Band</a:t>
                        </a:r>
                        <a:endParaRPr lang="en-US" sz="1200" b="1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400-850nm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400-850nm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170-650nm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120-300nm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400-850nm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120-300nm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UV</a:t>
                        </a:r>
                        <a:endParaRPr lang="en-US" sz="1200" dirty="0"/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r"/>
                        <a:r>
                          <a:rPr lang="en-US" sz="1200" b="1" dirty="0" smtClean="0"/>
                          <a:t>Cathode</a:t>
                        </a:r>
                        <a:endParaRPr lang="en-US" sz="1200" b="1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GaAs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GaAs(P)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S20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err="1" smtClean="0"/>
                          <a:t>CsI</a:t>
                        </a:r>
                        <a:r>
                          <a:rPr lang="en-US" sz="1200" dirty="0" smtClean="0"/>
                          <a:t>/</a:t>
                        </a:r>
                        <a:r>
                          <a:rPr lang="en-US" sz="1200" dirty="0" err="1" smtClean="0"/>
                          <a:t>CsTe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GaAs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err="1" smtClean="0"/>
                          <a:t>CsI</a:t>
                        </a:r>
                        <a:r>
                          <a:rPr lang="en-US" sz="1200" dirty="0" smtClean="0"/>
                          <a:t>/</a:t>
                        </a:r>
                        <a:r>
                          <a:rPr lang="en-US" sz="1200" dirty="0" err="1" smtClean="0"/>
                          <a:t>CsTe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err="1" smtClean="0"/>
                          <a:t>CsI</a:t>
                        </a:r>
                        <a:r>
                          <a:rPr lang="en-US" sz="1200" dirty="0" smtClean="0"/>
                          <a:t> </a:t>
                        </a:r>
                        <a:r>
                          <a:rPr lang="en-US" sz="1200" dirty="0" err="1" smtClean="0"/>
                          <a:t>etc</a:t>
                        </a:r>
                        <a:endParaRPr lang="en-US" sz="1200" dirty="0"/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r"/>
                        <a:r>
                          <a:rPr lang="en-US" sz="1200" b="1" dirty="0" smtClean="0"/>
                          <a:t>Readout</a:t>
                        </a:r>
                        <a:endParaRPr lang="en-US" sz="1200" b="1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CMOS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CCD/CMOS</a:t>
                        </a:r>
                        <a:endParaRPr lang="en-US" sz="1200" baseline="0" dirty="0">
                          <a:solidFill>
                            <a:schemeClr val="tx1"/>
                          </a:solidFill>
                          <a:latin typeface="+mn-lt"/>
                          <a:ea typeface="Wingdings" charset="2"/>
                          <a:cs typeface="Wingdings" charset="2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CCD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Anode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CCD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Anode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CCD and anode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r"/>
                        <a:r>
                          <a:rPr lang="en-US" sz="1200" b="1" dirty="0" smtClean="0"/>
                          <a:t>Sealed Tube</a:t>
                        </a:r>
                        <a:endParaRPr lang="en-US" sz="1200" b="1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rgbClr val="00B050"/>
                            </a:solidFill>
                            <a:latin typeface="Wingdings" charset="2"/>
                            <a:ea typeface="Wingdings" charset="2"/>
                            <a:cs typeface="Wingdings" charset="2"/>
                          </a:rPr>
                          <a:t>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baseline="0" dirty="0" smtClean="0">
                            <a:solidFill>
                              <a:srgbClr val="00B050"/>
                            </a:solidFill>
                            <a:latin typeface="Wingdings" charset="2"/>
                            <a:ea typeface="Wingdings" charset="2"/>
                            <a:cs typeface="Wingdings" charset="2"/>
                          </a:rPr>
                          <a:t></a:t>
                        </a:r>
                        <a:endParaRPr lang="en-US" sz="1200" baseline="0" dirty="0">
                          <a:solidFill>
                            <a:srgbClr val="00B050"/>
                          </a:solidFill>
                          <a:latin typeface="Wingdings" charset="2"/>
                          <a:ea typeface="Wingdings" charset="2"/>
                          <a:cs typeface="Wingdings" charset="2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rgbClr val="00B050"/>
                            </a:solidFill>
                            <a:latin typeface="Wingdings" charset="2"/>
                            <a:ea typeface="Wingdings" charset="2"/>
                            <a:cs typeface="Wingdings" charset="2"/>
                          </a:rPr>
                          <a:t>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rgbClr val="00B050"/>
                            </a:solidFill>
                            <a:latin typeface="Wingdings" charset="2"/>
                            <a:ea typeface="Wingdings" charset="2"/>
                            <a:cs typeface="Wingdings" charset="2"/>
                          </a:rPr>
                          <a:t>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rgbClr val="00B050"/>
                            </a:solidFill>
                            <a:latin typeface="Wingdings" charset="2"/>
                            <a:ea typeface="Wingdings" charset="2"/>
                            <a:cs typeface="Wingdings" charset="2"/>
                          </a:rPr>
                          <a:t>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rgbClr val="00B050"/>
                            </a:solidFill>
                            <a:latin typeface="Wingdings" charset="2"/>
                            <a:ea typeface="Wingdings" charset="2"/>
                            <a:cs typeface="Wingdings" charset="2"/>
                          </a:rPr>
                          <a:t>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rgbClr val="00B050"/>
                            </a:solidFill>
                            <a:latin typeface="Wingdings" charset="2"/>
                            <a:ea typeface="Wingdings" charset="2"/>
                            <a:cs typeface="Wingdings" charset="2"/>
                          </a:rPr>
                          <a:t>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r"/>
                        <a:r>
                          <a:rPr lang="en-US" sz="1200" b="1" dirty="0" smtClean="0"/>
                          <a:t>HV</a:t>
                        </a:r>
                        <a:endParaRPr lang="en-US" sz="1200" b="1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2kV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5kV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5kV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5kV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5kV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3kV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1-5 kV</a:t>
                        </a:r>
                        <a:endParaRPr lang="en-US" sz="1200" dirty="0"/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r"/>
                        <a:r>
                          <a:rPr lang="en-US" sz="1200" b="1" dirty="0" smtClean="0"/>
                          <a:t>Operating Temp</a:t>
                        </a:r>
                        <a:endParaRPr lang="en-US" sz="1200" b="1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dirty="0" smtClean="0"/>
                          <a:t>-20 </a:t>
                        </a:r>
                        <a:r>
                          <a:rPr lang="en-US" sz="1200" baseline="30000" dirty="0" smtClean="0"/>
                          <a:t>￮</a:t>
                        </a:r>
                        <a:r>
                          <a:rPr lang="en-US" sz="1200" dirty="0" smtClean="0"/>
                          <a:t>C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-20 </a:t>
                        </a:r>
                        <a:r>
                          <a:rPr lang="en-US" sz="1200" baseline="30000" dirty="0" smtClean="0"/>
                          <a:t>￮</a:t>
                        </a:r>
                        <a:r>
                          <a:rPr lang="en-US" sz="1200" dirty="0" smtClean="0"/>
                          <a:t>C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dirty="0" smtClean="0"/>
                          <a:t>+20 </a:t>
                        </a:r>
                        <a:r>
                          <a:rPr lang="en-US" sz="1200" baseline="30000" dirty="0" smtClean="0"/>
                          <a:t>￮</a:t>
                        </a:r>
                        <a:r>
                          <a:rPr lang="en-US" sz="1200" dirty="0" smtClean="0"/>
                          <a:t>C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dirty="0" smtClean="0"/>
                          <a:t>+20 </a:t>
                        </a:r>
                        <a:r>
                          <a:rPr lang="en-US" sz="1200" baseline="30000" dirty="0" smtClean="0"/>
                          <a:t>￮</a:t>
                        </a:r>
                        <a:r>
                          <a:rPr lang="en-US" sz="1200" dirty="0" smtClean="0"/>
                          <a:t>C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dirty="0" smtClean="0"/>
                          <a:t>0 </a:t>
                        </a:r>
                        <a:r>
                          <a:rPr lang="en-US" sz="1200" baseline="30000" dirty="0" smtClean="0"/>
                          <a:t>￮</a:t>
                        </a:r>
                        <a:r>
                          <a:rPr lang="en-US" sz="1200" dirty="0" smtClean="0"/>
                          <a:t>C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dirty="0" smtClean="0"/>
                          <a:t>+20 </a:t>
                        </a:r>
                        <a:r>
                          <a:rPr lang="en-US" sz="1200" baseline="30000" dirty="0" smtClean="0"/>
                          <a:t>￮</a:t>
                        </a:r>
                        <a:r>
                          <a:rPr lang="en-US" sz="1200" dirty="0" smtClean="0"/>
                          <a:t>C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dirty="0" smtClean="0"/>
                          <a:t>+20 </a:t>
                        </a:r>
                        <a:r>
                          <a:rPr lang="en-US" sz="1200" baseline="30000" dirty="0" smtClean="0"/>
                          <a:t>￮</a:t>
                        </a:r>
                        <a:r>
                          <a:rPr lang="en-US" sz="1200" dirty="0" smtClean="0"/>
                          <a:t>C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r"/>
                        <a:r>
                          <a:rPr lang="en-US" sz="1200" b="1" dirty="0" smtClean="0"/>
                          <a:t>Launch date</a:t>
                        </a:r>
                        <a:endParaRPr lang="en-US" sz="1200" b="1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N/A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N/A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2004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2003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2020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1997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1995</a:t>
                        </a:r>
                        <a:endParaRPr lang="en-US" sz="1200" dirty="0"/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457200">
                  <a:tc>
                    <a:txBody>
                      <a:bodyPr/>
                      <a:lstStyle/>
                      <a:p>
                        <a:pPr algn="r"/>
                        <a:r>
                          <a:rPr lang="en-US" sz="1200" b="1" dirty="0" smtClean="0"/>
                          <a:t>Mission?</a:t>
                        </a:r>
                        <a:endParaRPr lang="en-US" sz="1200" b="1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N/A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/>
                          <a:t>N/A</a:t>
                        </a:r>
                        <a:endParaRPr lang="en-US" sz="1200" dirty="0"/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Operating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chemeClr val="tx1"/>
                            </a:solidFill>
                            <a:latin typeface="+mn-lt"/>
                          </a:rPr>
                          <a:t>10 years</a:t>
                        </a:r>
                        <a:endParaRPr lang="en-US" sz="1200" dirty="0">
                          <a:solidFill>
                            <a:schemeClr val="tx1"/>
                          </a:solidFill>
                          <a:latin typeface="+mn-lt"/>
                        </a:endParaRP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N/A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Operating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marL="0" marR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200" baseline="0" dirty="0" smtClean="0">
                            <a:solidFill>
                              <a:schemeClr val="tx1"/>
                            </a:solidFill>
                            <a:latin typeface="+mn-lt"/>
                            <a:ea typeface="Wingdings" charset="2"/>
                            <a:cs typeface="Wingdings" charset="2"/>
                          </a:rPr>
                          <a:t>Operating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15" name="Rectangle 14"/>
            <p:cNvSpPr/>
            <p:nvPr/>
          </p:nvSpPr>
          <p:spPr>
            <a:xfrm>
              <a:off x="2412460" y="1242904"/>
              <a:ext cx="2263302" cy="4273685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 w="25400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89955" y="1242904"/>
              <a:ext cx="1141585" cy="4273685"/>
            </a:xfrm>
            <a:prstGeom prst="rect">
              <a:avLst/>
            </a:prstGeom>
            <a:solidFill>
              <a:srgbClr val="FFFF00">
                <a:alpha val="10000"/>
              </a:srgbClr>
            </a:solidFill>
            <a:ln w="25400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507272" y="984070"/>
            <a:ext cx="978408" cy="484632"/>
          </a:xfrm>
          <a:prstGeom prst="rightArrow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32788" y="1017626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iCCD~6 based on SWIFT/MARS2020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000" y="5860860"/>
            <a:ext cx="1154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C000"/>
                </a:solidFill>
              </a:rPr>
              <a:t>EBAPS TRL~4?</a:t>
            </a:r>
            <a:endParaRPr lang="en-US" sz="1050" dirty="0">
              <a:solidFill>
                <a:srgbClr val="FFC000"/>
              </a:solidFill>
            </a:endParaRPr>
          </a:p>
        </p:txBody>
      </p:sp>
      <p:cxnSp>
        <p:nvCxnSpPr>
          <p:cNvPr id="8" name="Straight Arrow Connector 7"/>
          <p:cNvCxnSpPr>
            <a:stCxn id="2" idx="0"/>
          </p:cNvCxnSpPr>
          <p:nvPr/>
        </p:nvCxnSpPr>
        <p:spPr>
          <a:xfrm flipV="1">
            <a:off x="704242" y="5524500"/>
            <a:ext cx="828546" cy="336360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04587" y="1219688"/>
            <a:ext cx="7934826" cy="4330212"/>
          </a:xfrm>
        </p:spPr>
        <p:txBody>
          <a:bodyPr/>
          <a:lstStyle/>
          <a:p>
            <a:r>
              <a:rPr lang="en-US" sz="2000" dirty="0" smtClean="0">
                <a:solidFill>
                  <a:srgbClr val="53585A"/>
                </a:solidFill>
              </a:rPr>
              <a:t>Detector Requirements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Contextual summary of L3CCD design and measurements, and HST experience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 primer on risk and detector lifetime with respect to radiation and radiation shielding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Alternate competitive detector concepts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MCP designs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Electron-bombarded CCD/CMOS 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Discussion of design maturity and TRL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Pros and Cons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Recommendations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5BCB23-F749-8145-A95E-1C6183DB913F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04587" y="1219688"/>
            <a:ext cx="7934826" cy="4000011"/>
          </a:xfrm>
        </p:spPr>
        <p:txBody>
          <a:bodyPr/>
          <a:lstStyle/>
          <a:p>
            <a:r>
              <a:rPr lang="en-US" sz="2000" dirty="0" smtClean="0">
                <a:solidFill>
                  <a:schemeClr val="bg1"/>
                </a:solidFill>
              </a:rPr>
              <a:t>Detector Requirements</a:t>
            </a:r>
          </a:p>
          <a:p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Contextual summary of L3CCD design and measurements, and HST experience</a:t>
            </a:r>
          </a:p>
          <a:p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A primer on risk and detector lifetime with respect to radiation and radiation shielding</a:t>
            </a:r>
          </a:p>
          <a:p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Alternate competitive detector concepts</a:t>
            </a:r>
          </a:p>
          <a:p>
            <a:pPr lvl="1"/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MCP designs</a:t>
            </a:r>
          </a:p>
          <a:p>
            <a:pPr lvl="1"/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Electron-bombarded CCD/CMOS </a:t>
            </a:r>
          </a:p>
          <a:p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Discussion of design maturity and TRL</a:t>
            </a:r>
          </a:p>
          <a:p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Pros and Cons</a:t>
            </a:r>
          </a:p>
          <a:p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Recommendations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6FF05F-5F6C-7D4A-AE61-E712B2645F11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0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iCCD</a:t>
            </a:r>
            <a:r>
              <a:rPr lang="en-US" dirty="0" smtClean="0"/>
              <a:t>/CMOS PROS and CONS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610008" y="1047378"/>
            <a:ext cx="7923985" cy="5231502"/>
          </a:xfrm>
        </p:spPr>
        <p:txBody>
          <a:bodyPr/>
          <a:lstStyle/>
          <a:p>
            <a:pPr algn="just"/>
            <a:r>
              <a:rPr lang="en-US" sz="2400" dirty="0" smtClean="0"/>
              <a:t>PROs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The </a:t>
            </a:r>
            <a:r>
              <a:rPr lang="en-US" sz="1600" dirty="0" err="1" smtClean="0">
                <a:solidFill>
                  <a:srgbClr val="FFC000"/>
                </a:solidFill>
              </a:rPr>
              <a:t>iCCD</a:t>
            </a:r>
            <a:r>
              <a:rPr lang="en-US" sz="1600" dirty="0" smtClean="0">
                <a:solidFill>
                  <a:srgbClr val="FFC000"/>
                </a:solidFill>
              </a:rPr>
              <a:t>/CMOS design is likely to behave in flight the same as measured on the ground, and to not change significantly over time.  It is rad-hard.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The </a:t>
            </a:r>
            <a:r>
              <a:rPr lang="en-US" sz="1600" dirty="0" err="1" smtClean="0">
                <a:solidFill>
                  <a:srgbClr val="FFC000"/>
                </a:solidFill>
              </a:rPr>
              <a:t>iCCD</a:t>
            </a:r>
            <a:r>
              <a:rPr lang="en-US" sz="1600" dirty="0" smtClean="0">
                <a:solidFill>
                  <a:srgbClr val="FFC000"/>
                </a:solidFill>
              </a:rPr>
              <a:t>/CMOS will exhibit the same linear response at beginning and end of mission (within the flux range of interest) 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Designs that are nearly identical have flown (and are currently operating), providing an excellent baseline to establish performance expectations.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The </a:t>
            </a:r>
            <a:r>
              <a:rPr lang="en-US" sz="1600" dirty="0" err="1" smtClean="0">
                <a:solidFill>
                  <a:srgbClr val="FFC000"/>
                </a:solidFill>
              </a:rPr>
              <a:t>iCCD</a:t>
            </a:r>
            <a:r>
              <a:rPr lang="en-US" sz="1600" dirty="0" smtClean="0">
                <a:solidFill>
                  <a:srgbClr val="FFC000"/>
                </a:solidFill>
              </a:rPr>
              <a:t>/CMOS design can be framed rapidly, allowing Cerenkov and fluorescence light (but not phosphorescence) to be filtered.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The GaAs(P) cathodes exhibit very low dark current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Cooling is only required to -20 to -30 </a:t>
            </a:r>
            <a:r>
              <a:rPr lang="en-US" sz="1600" baseline="30000" dirty="0" smtClean="0">
                <a:solidFill>
                  <a:srgbClr val="FFC000"/>
                </a:solidFill>
              </a:rPr>
              <a:t>◦</a:t>
            </a:r>
            <a:r>
              <a:rPr lang="en-US" sz="1600" dirty="0" smtClean="0">
                <a:solidFill>
                  <a:srgbClr val="FFC000"/>
                </a:solidFill>
              </a:rPr>
              <a:t>C  (vs -100 </a:t>
            </a:r>
            <a:r>
              <a:rPr lang="en-US" sz="1600" baseline="30000" dirty="0" smtClean="0">
                <a:solidFill>
                  <a:srgbClr val="FFC000"/>
                </a:solidFill>
              </a:rPr>
              <a:t>◦</a:t>
            </a:r>
            <a:r>
              <a:rPr lang="en-US" sz="1600" dirty="0" smtClean="0">
                <a:solidFill>
                  <a:srgbClr val="FFC000"/>
                </a:solidFill>
              </a:rPr>
              <a:t>C L3CCD).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Long lifetime may enable a </a:t>
            </a:r>
            <a:r>
              <a:rPr lang="en-US" sz="1600" dirty="0" err="1" smtClean="0">
                <a:solidFill>
                  <a:srgbClr val="FFC000"/>
                </a:solidFill>
              </a:rPr>
              <a:t>starshade</a:t>
            </a:r>
            <a:r>
              <a:rPr lang="en-US" sz="1600" dirty="0" smtClean="0">
                <a:solidFill>
                  <a:srgbClr val="FFC000"/>
                </a:solidFill>
              </a:rPr>
              <a:t> application at T+6-9 years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CONs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The </a:t>
            </a:r>
            <a:r>
              <a:rPr lang="en-US" sz="1600" dirty="0" err="1" smtClean="0">
                <a:solidFill>
                  <a:srgbClr val="FFC000"/>
                </a:solidFill>
              </a:rPr>
              <a:t>iCCD</a:t>
            </a:r>
            <a:r>
              <a:rPr lang="en-US" sz="1600" dirty="0" smtClean="0">
                <a:solidFill>
                  <a:srgbClr val="FFC000"/>
                </a:solidFill>
              </a:rPr>
              <a:t>/CMOS can’t match the BOL L3CCD performance, particularly in the </a:t>
            </a:r>
            <a:r>
              <a:rPr lang="en-US" sz="1600" dirty="0" smtClean="0">
                <a:solidFill>
                  <a:srgbClr val="FF0000"/>
                </a:solidFill>
              </a:rPr>
              <a:t>RED</a:t>
            </a:r>
            <a:r>
              <a:rPr lang="en-US" sz="1600" dirty="0" smtClean="0">
                <a:solidFill>
                  <a:srgbClr val="FFC000"/>
                </a:solidFill>
              </a:rPr>
              <a:t>.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The </a:t>
            </a:r>
            <a:r>
              <a:rPr lang="en-US" sz="1600" dirty="0" err="1" smtClean="0">
                <a:solidFill>
                  <a:srgbClr val="FFC000"/>
                </a:solidFill>
              </a:rPr>
              <a:t>iCCD</a:t>
            </a:r>
            <a:r>
              <a:rPr lang="en-US" sz="1600" dirty="0" smtClean="0">
                <a:solidFill>
                  <a:srgbClr val="FFC000"/>
                </a:solidFill>
              </a:rPr>
              <a:t> has lower QE than the L3CCD across the spectrum.</a:t>
            </a:r>
          </a:p>
          <a:p>
            <a:pPr lvl="1" algn="just"/>
            <a:r>
              <a:rPr lang="en-US" sz="1600" dirty="0" smtClean="0">
                <a:solidFill>
                  <a:srgbClr val="FFC000"/>
                </a:solidFill>
              </a:rPr>
              <a:t>High Voltage is required</a:t>
            </a:r>
          </a:p>
          <a:p>
            <a:pPr lvl="1" algn="just"/>
            <a:r>
              <a:rPr lang="en-US" sz="1600" b="1" dirty="0" smtClean="0">
                <a:solidFill>
                  <a:srgbClr val="FFC000"/>
                </a:solidFill>
              </a:rPr>
              <a:t>Careful planning </a:t>
            </a:r>
            <a:r>
              <a:rPr lang="en-US" sz="1600" dirty="0" smtClean="0">
                <a:solidFill>
                  <a:srgbClr val="FFC000"/>
                </a:solidFill>
              </a:rPr>
              <a:t>for acquisition, operations, and fault protection is required.</a:t>
            </a:r>
          </a:p>
          <a:p>
            <a:pPr lvl="1" algn="just"/>
            <a:endParaRPr lang="en-US" sz="1600" dirty="0" smtClean="0">
              <a:solidFill>
                <a:schemeClr val="bg1"/>
              </a:solidFill>
            </a:endParaRPr>
          </a:p>
          <a:p>
            <a:pPr lvl="1" algn="just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3106A3F-D045-064B-AB86-E756276ADF53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04587" y="1219688"/>
            <a:ext cx="7934826" cy="4120662"/>
          </a:xfrm>
        </p:spPr>
        <p:txBody>
          <a:bodyPr/>
          <a:lstStyle/>
          <a:p>
            <a:r>
              <a:rPr lang="en-US" sz="2000" dirty="0" smtClean="0">
                <a:solidFill>
                  <a:srgbClr val="53585A"/>
                </a:solidFill>
              </a:rPr>
              <a:t>Detector Requirements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Contextual summary of L3CCD design and measurements, and HST experience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 primer on risk and detector lifetime with respect to radiation and radiation shielding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Alternate competitive detector concepts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MCP designs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Electron-bombarded CCD/CMOS 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Discussion of design maturity and TRL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Pros and Cons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Recommendations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8A079D8-CFA5-0446-BF0C-B23353D65796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2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610008" y="1047378"/>
            <a:ext cx="7923985" cy="5231502"/>
          </a:xfrm>
        </p:spPr>
        <p:txBody>
          <a:bodyPr/>
          <a:lstStyle/>
          <a:p>
            <a:pPr algn="just"/>
            <a:r>
              <a:rPr lang="en-US" sz="1400" dirty="0" smtClean="0"/>
              <a:t>The L3CCD is a novel new photon counting detector with high QE that is baselined for the WFIRST coronagraph.  The detector has demonstrated a significant degradation in performance due to radiation damage at the JPL-recommended test level</a:t>
            </a:r>
            <a:r>
              <a:rPr lang="en-US" sz="1400" dirty="0"/>
              <a:t> </a:t>
            </a:r>
            <a:r>
              <a:rPr lang="en-US" sz="1400" dirty="0" smtClean="0"/>
              <a:t>(2x95% confidence level).  The log-normal nature of the solar radiation dose means the </a:t>
            </a:r>
            <a:r>
              <a:rPr lang="en-US" sz="1400" i="1" dirty="0" smtClean="0"/>
              <a:t>most likely </a:t>
            </a:r>
            <a:r>
              <a:rPr lang="en-US" sz="1400" dirty="0" err="1" smtClean="0"/>
              <a:t>fluence</a:t>
            </a:r>
            <a:r>
              <a:rPr lang="en-US" sz="1400" dirty="0" smtClean="0"/>
              <a:t> is substantially lower.</a:t>
            </a:r>
          </a:p>
          <a:p>
            <a:pPr lvl="1" algn="just"/>
            <a:r>
              <a:rPr lang="en-US" sz="1400" dirty="0" smtClean="0">
                <a:solidFill>
                  <a:srgbClr val="FFC000"/>
                </a:solidFill>
              </a:rPr>
              <a:t>R1: The science team should carefully evaluate the implications of the measured L3CCD performance and provide feedback on the requirements for a successful mission. </a:t>
            </a:r>
          </a:p>
          <a:p>
            <a:pPr lvl="1" algn="just"/>
            <a:r>
              <a:rPr lang="en-US" sz="1400" dirty="0" smtClean="0">
                <a:solidFill>
                  <a:srgbClr val="FFC000"/>
                </a:solidFill>
              </a:rPr>
              <a:t>R2: The instrument team should further invest in the L3CCD technology to improve its performance in a radiation environment over the expected mission life.</a:t>
            </a:r>
          </a:p>
          <a:p>
            <a:pPr lvl="1" algn="just"/>
            <a:r>
              <a:rPr lang="en-US" sz="1400" dirty="0" smtClean="0">
                <a:solidFill>
                  <a:srgbClr val="FFC000"/>
                </a:solidFill>
              </a:rPr>
              <a:t>R3: The instrument team should invest in reduced-level L3CCD radiation testing in order to better understand the performance risks at more likely exposure levels. </a:t>
            </a:r>
          </a:p>
          <a:p>
            <a:pPr algn="just"/>
            <a:r>
              <a:rPr lang="en-US" sz="1400" dirty="0" smtClean="0">
                <a:solidFill>
                  <a:schemeClr val="bg1"/>
                </a:solidFill>
              </a:rPr>
              <a:t>The MCP detector has been around for decades and has a well-established heritage of successful space flight applications.  Even though it has lower QE, its performance is competitive with the L3CCD for wavelengths &lt; 750nm because of its low background, which is not expected to change over the mission.</a:t>
            </a:r>
          </a:p>
          <a:p>
            <a:pPr lvl="1" algn="just"/>
            <a:r>
              <a:rPr lang="en-US" sz="1400" dirty="0" smtClean="0">
                <a:solidFill>
                  <a:srgbClr val="FFC000"/>
                </a:solidFill>
              </a:rPr>
              <a:t>R4: The Project should consider investment in a commercial </a:t>
            </a:r>
            <a:r>
              <a:rPr lang="en-US" sz="1400" dirty="0" err="1" smtClean="0">
                <a:solidFill>
                  <a:srgbClr val="FFC000"/>
                </a:solidFill>
              </a:rPr>
              <a:t>iCCD</a:t>
            </a:r>
            <a:r>
              <a:rPr lang="en-US" sz="1400" dirty="0" smtClean="0">
                <a:solidFill>
                  <a:srgbClr val="FFC000"/>
                </a:solidFill>
              </a:rPr>
              <a:t> system that can be evaluated prior to PDR as a risk-reducing backup to the L3CCD.</a:t>
            </a:r>
          </a:p>
          <a:p>
            <a:pPr algn="just"/>
            <a:r>
              <a:rPr lang="en-US" sz="1400" dirty="0" smtClean="0">
                <a:solidFill>
                  <a:schemeClr val="bg1"/>
                </a:solidFill>
              </a:rPr>
              <a:t>The EBAPS detector is a recent development with similar performance expectations to the MCP (perhaps with improved </a:t>
            </a:r>
            <a:r>
              <a:rPr lang="en-US" sz="1400" dirty="0" err="1" smtClean="0">
                <a:solidFill>
                  <a:schemeClr val="bg1"/>
                </a:solidFill>
              </a:rPr>
              <a:t>dQE</a:t>
            </a:r>
            <a:r>
              <a:rPr lang="en-US" sz="1400" dirty="0" smtClean="0">
                <a:solidFill>
                  <a:schemeClr val="bg1"/>
                </a:solidFill>
              </a:rPr>
              <a:t>, linearity and contrast), while providing operation at ~1/3 the voltage of the MCP in a compact, single-piece package.</a:t>
            </a:r>
          </a:p>
          <a:p>
            <a:pPr lvl="1" algn="just"/>
            <a:r>
              <a:rPr lang="en-US" sz="1400" dirty="0" smtClean="0">
                <a:solidFill>
                  <a:srgbClr val="FFC000"/>
                </a:solidFill>
              </a:rPr>
              <a:t>R5: The EBAPS detector is a promising technology that could be evaluated by JPL as part of a general enhancement of photon counting detector expertise, but likely is too immature at this time to provide a compelling alternative to the </a:t>
            </a:r>
            <a:r>
              <a:rPr lang="en-US" sz="1400" dirty="0" err="1" smtClean="0">
                <a:solidFill>
                  <a:srgbClr val="FFC000"/>
                </a:solidFill>
              </a:rPr>
              <a:t>iCCD</a:t>
            </a:r>
            <a:r>
              <a:rPr lang="en-US" sz="1400" dirty="0" smtClean="0">
                <a:solidFill>
                  <a:srgbClr val="FFC000"/>
                </a:solidFill>
              </a:rPr>
              <a:t>/</a:t>
            </a:r>
            <a:r>
              <a:rPr lang="en-US" sz="1400" dirty="0" err="1" smtClean="0">
                <a:solidFill>
                  <a:srgbClr val="FFC000"/>
                </a:solidFill>
              </a:rPr>
              <a:t>iCMOS</a:t>
            </a:r>
            <a:r>
              <a:rPr lang="en-US" sz="1400" dirty="0">
                <a:solidFill>
                  <a:srgbClr val="FFC000"/>
                </a:solidFill>
              </a:rPr>
              <a:t> </a:t>
            </a:r>
            <a:r>
              <a:rPr lang="en-US" sz="1400" dirty="0" smtClean="0">
                <a:solidFill>
                  <a:srgbClr val="FFC000"/>
                </a:solidFill>
              </a:rPr>
              <a:t>design.</a:t>
            </a:r>
          </a:p>
          <a:p>
            <a:pPr algn="just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EE6A83D-0238-A54C-B8B3-4FD317DBA62A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2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454026" y="1237777"/>
            <a:ext cx="8232774" cy="5030788"/>
          </a:xfrm>
        </p:spPr>
        <p:txBody>
          <a:bodyPr/>
          <a:lstStyle/>
          <a:p>
            <a:r>
              <a:rPr lang="en-US" sz="1800" dirty="0" err="1" smtClean="0"/>
              <a:t>Aebi</a:t>
            </a:r>
            <a:r>
              <a:rPr lang="en-US" sz="1800" dirty="0"/>
              <a:t> </a:t>
            </a:r>
            <a:r>
              <a:rPr lang="en-US" sz="1800" dirty="0" smtClean="0"/>
              <a:t>et al, “EBAPS: Next Generation, Low Power, Digital Night Vision,” OPTRO 2005</a:t>
            </a:r>
          </a:p>
          <a:p>
            <a:r>
              <a:rPr lang="en-US" sz="1800" dirty="0" smtClean="0"/>
              <a:t>“Fordham et al, “Development of the MIC Photon Counting Detector for Astronomical Applications,” SPIE 1990</a:t>
            </a:r>
          </a:p>
          <a:p>
            <a:r>
              <a:rPr lang="en-US" sz="1800" dirty="0" smtClean="0"/>
              <a:t>Hutchings et al, “Photon Event </a:t>
            </a:r>
            <a:r>
              <a:rPr lang="en-US" sz="1800" dirty="0" err="1" smtClean="0"/>
              <a:t>Centroiding</a:t>
            </a:r>
            <a:r>
              <a:rPr lang="en-US" sz="1800" dirty="0" smtClean="0"/>
              <a:t> with UV Photon-counting Detectors,” PASP 2007</a:t>
            </a:r>
          </a:p>
          <a:p>
            <a:r>
              <a:rPr lang="en-US" sz="1800" dirty="0" err="1" smtClean="0"/>
              <a:t>Janesick</a:t>
            </a:r>
            <a:r>
              <a:rPr lang="en-US" sz="1800" dirty="0" smtClean="0"/>
              <a:t>, “Scientific Charge-Coupled Devices,” SPIE Press 2000</a:t>
            </a:r>
          </a:p>
          <a:p>
            <a:r>
              <a:rPr lang="en-US" sz="1800" dirty="0" smtClean="0"/>
              <a:t>Kumar et al, “Ultra Violet Imaging Telescope (UVIT) on ASTROSAT,” SPIE 2012</a:t>
            </a:r>
          </a:p>
          <a:p>
            <a:r>
              <a:rPr lang="en-US" sz="1800" dirty="0" smtClean="0"/>
              <a:t>Morrissey et al, “A Photon Counting Intensified CID for Space Astronomy,” SPIE 1998</a:t>
            </a:r>
          </a:p>
          <a:p>
            <a:r>
              <a:rPr lang="en-US" sz="1800" dirty="0" err="1" smtClean="0"/>
              <a:t>Roming</a:t>
            </a:r>
            <a:r>
              <a:rPr lang="en-US" sz="1800" dirty="0" smtClean="0"/>
              <a:t> et al, “The Ultra-Violet/Optical Telescope of the Swift MIDEX Mission,” SPIE 2000</a:t>
            </a:r>
          </a:p>
          <a:p>
            <a:r>
              <a:rPr lang="en-US" sz="1800" dirty="0"/>
              <a:t>Smith et al, “Radiation Effects in Astronomical CCD Images,” SPIE 2002</a:t>
            </a:r>
          </a:p>
          <a:p>
            <a:r>
              <a:rPr lang="en-US" sz="1800" dirty="0" smtClean="0"/>
              <a:t>Wide Field Camera 3 Instrument Handbook for Cycle 24, </a:t>
            </a:r>
            <a:r>
              <a:rPr lang="en-US" sz="1800" dirty="0" err="1" smtClean="0"/>
              <a:t>StSci</a:t>
            </a:r>
            <a:r>
              <a:rPr lang="en-US" sz="1800" dirty="0" smtClean="0"/>
              <a:t>, Version 8. 2016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1453F40-51F2-A344-A69D-2CAC4CB56F5A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6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83C09-DD06-DE41-B660-D187D65E32B7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pic>
        <p:nvPicPr>
          <p:cNvPr id="7" name="Picture 6" descr="glx2007-04r_img0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252" y="2923505"/>
            <a:ext cx="2468880" cy="2517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8606" y="4913189"/>
            <a:ext cx="86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Visible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08190" y="376808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FF00"/>
                </a:solidFill>
              </a:rPr>
              <a:t>Ultraviolet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796" y="157547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Mira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0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94045-9857-5E42-8848-A91767F2D007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glx2005-02r_img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830"/>
            <a:ext cx="9144000" cy="5512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631" y="5499774"/>
            <a:ext cx="201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Stephan’s Quintet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4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9B94-A738-EB45-8715-D118207BE28A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0"/>
            <a:ext cx="6400800" cy="640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8819" y="82474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NGC6744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0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516B4-F66C-4E4C-8691-B72EB7E5409D}" type="datetime1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371600" y="-426720"/>
            <a:ext cx="6400800" cy="7254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4577" y="128838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M81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5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Alternate Detectors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248942"/>
              </p:ext>
            </p:extLst>
          </p:nvPr>
        </p:nvGraphicFramePr>
        <p:xfrm>
          <a:off x="457200" y="1259242"/>
          <a:ext cx="8229600" cy="4150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CMOS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EMCCD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MCP-Intensified CMOS/CCD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MCP-Anode</a:t>
                      </a:r>
                      <a:r>
                        <a:rPr lang="en-US" baseline="0" dirty="0" smtClean="0"/>
                        <a:t> Readout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Format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1kx1k, 2kx2k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1kx1k, 2kx2k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18,</a:t>
                      </a:r>
                      <a:r>
                        <a:rPr lang="en-US" baseline="0" dirty="0" smtClean="0"/>
                        <a:t> 40</a:t>
                      </a:r>
                      <a:r>
                        <a:rPr lang="en-US" dirty="0" smtClean="0"/>
                        <a:t>mm standard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GALEX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70 mm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Resolution*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~12 </a:t>
                      </a:r>
                      <a:r>
                        <a:rPr lang="en-US" dirty="0" err="1" smtClean="0"/>
                        <a:t>μm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~25 </a:t>
                      </a:r>
                      <a:r>
                        <a:rPr lang="en-US" dirty="0" err="1" smtClean="0"/>
                        <a:t>μm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~25 </a:t>
                      </a:r>
                      <a:r>
                        <a:rPr lang="en-US" dirty="0" err="1" smtClean="0"/>
                        <a:t>μm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40 </a:t>
                      </a:r>
                      <a:r>
                        <a:rPr lang="en-US" dirty="0" err="1" smtClean="0"/>
                        <a:t>μm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Read noise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~1-5e</a:t>
                      </a:r>
                      <a:r>
                        <a:rPr lang="en-US" baseline="30000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Dark 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Cathode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Cathode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Rad-hard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Cryogenic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High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Flight heritage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✘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**</a:t>
                      </a:r>
                      <a:endParaRPr lang="en-US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✘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✔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6644D-6478-054C-AB79-839D76C4DB48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CD059-500D-2241-A663-C9E32FD78D87}" type="slidenum">
              <a:rPr lang="en-US" smtClean="0"/>
              <a:t>39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06809" y="539560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Highest QE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Good Resolution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5616" y="539560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Lowest Noise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Most Rugged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641" y="5402603"/>
            <a:ext cx="3149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*Resolution is FWHM or 2 pixels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**There is currently no flight experience with CMOS requiring 1e- measurements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70183" y="579404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Also EBAPS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H="1" flipV="1">
            <a:off x="6803756" y="5083444"/>
            <a:ext cx="1399961" cy="710597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44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09909" y="4046834"/>
            <a:ext cx="4524183" cy="155427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Lifetime: 		6 years</a:t>
            </a:r>
          </a:p>
          <a:p>
            <a:r>
              <a:rPr lang="en-US" dirty="0">
                <a:solidFill>
                  <a:schemeClr val="bg1"/>
                </a:solidFill>
              </a:rPr>
              <a:t>Band of interest:	450-950nm</a:t>
            </a:r>
          </a:p>
          <a:p>
            <a:r>
              <a:rPr lang="en-US" dirty="0">
                <a:solidFill>
                  <a:schemeClr val="bg1"/>
                </a:solidFill>
              </a:rPr>
              <a:t>Detection to S/N=5 (</a:t>
            </a:r>
            <a:r>
              <a:rPr lang="en-US" dirty="0" err="1">
                <a:solidFill>
                  <a:schemeClr val="bg1"/>
                </a:solidFill>
              </a:rPr>
              <a:t>Nemati</a:t>
            </a:r>
            <a:r>
              <a:rPr lang="en-US" dirty="0">
                <a:solidFill>
                  <a:schemeClr val="bg1"/>
                </a:solidFill>
              </a:rPr>
              <a:t>):	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IFS1:		</a:t>
            </a:r>
            <a:r>
              <a:rPr lang="en-US" sz="1600" dirty="0" smtClean="0">
                <a:solidFill>
                  <a:schemeClr val="bg1"/>
                </a:solidFill>
              </a:rPr>
              <a:t>4.0e-4 </a:t>
            </a:r>
            <a:r>
              <a:rPr lang="en-US" sz="1600" dirty="0">
                <a:solidFill>
                  <a:schemeClr val="bg1"/>
                </a:solidFill>
              </a:rPr>
              <a:t>e-px</a:t>
            </a:r>
            <a:r>
              <a:rPr lang="en-US" sz="1600" baseline="30000" dirty="0">
                <a:solidFill>
                  <a:schemeClr val="bg1"/>
                </a:solidFill>
              </a:rPr>
              <a:t>-1</a:t>
            </a:r>
            <a:r>
              <a:rPr lang="en-US" sz="1600" dirty="0">
                <a:solidFill>
                  <a:schemeClr val="bg1"/>
                </a:solidFill>
              </a:rPr>
              <a:t>-s</a:t>
            </a:r>
            <a:r>
              <a:rPr lang="en-US" sz="1600" baseline="30000" dirty="0">
                <a:solidFill>
                  <a:schemeClr val="bg1"/>
                </a:solidFill>
              </a:rPr>
              <a:t>-1 </a:t>
            </a:r>
            <a:r>
              <a:rPr lang="en-US" sz="1600" dirty="0">
                <a:solidFill>
                  <a:schemeClr val="bg1"/>
                </a:solidFill>
              </a:rPr>
              <a:t>(4 days)</a:t>
            </a:r>
            <a:endParaRPr lang="en-US" sz="1600" baseline="30000" dirty="0">
              <a:solidFill>
                <a:schemeClr val="bg1"/>
              </a:solidFill>
            </a:endParaRP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Imaging2: </a:t>
            </a: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4.6e-3 </a:t>
            </a:r>
            <a:r>
              <a:rPr lang="en-US" sz="1600" dirty="0">
                <a:solidFill>
                  <a:schemeClr val="bg1"/>
                </a:solidFill>
              </a:rPr>
              <a:t>e-px</a:t>
            </a:r>
            <a:r>
              <a:rPr lang="en-US" sz="1600" baseline="30000" dirty="0">
                <a:solidFill>
                  <a:schemeClr val="bg1"/>
                </a:solidFill>
              </a:rPr>
              <a:t>-1</a:t>
            </a:r>
            <a:r>
              <a:rPr lang="en-US" sz="1600" dirty="0">
                <a:solidFill>
                  <a:schemeClr val="bg1"/>
                </a:solidFill>
              </a:rPr>
              <a:t>-s</a:t>
            </a:r>
            <a:r>
              <a:rPr lang="en-US" sz="1600" baseline="30000" dirty="0">
                <a:solidFill>
                  <a:schemeClr val="bg1"/>
                </a:solidFill>
              </a:rPr>
              <a:t>-1 </a:t>
            </a:r>
            <a:r>
              <a:rPr lang="en-US" sz="1600" dirty="0">
                <a:solidFill>
                  <a:schemeClr val="bg1"/>
                </a:solidFill>
              </a:rPr>
              <a:t>(1 day)</a:t>
            </a:r>
            <a:endParaRPr lang="en-US" sz="1600" baseline="30000" dirty="0">
              <a:solidFill>
                <a:schemeClr val="bg1"/>
              </a:solidFill>
            </a:endParaRPr>
          </a:p>
          <a:p>
            <a:pPr lvl="1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Requirements and Motivation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457200" y="1381530"/>
            <a:ext cx="8229600" cy="2162782"/>
          </a:xfrm>
        </p:spPr>
        <p:txBody>
          <a:bodyPr/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The WFIRST coronagraph will directly image a planet in the vicinity of a nearby star.  The predicted signal is exceedingly faint, and beyond the reach of typical detectors.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Requirements for this technology demonstration are in development with the science team, with a goal of setting threshold requirements that are capability-based.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0E66AE-75D0-4A43-8B7A-D887058FCF71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25532" y="3688716"/>
            <a:ext cx="2105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</a:rPr>
              <a:t>Compare these to typical </a:t>
            </a:r>
            <a:r>
              <a:rPr lang="en-US" sz="1600" smtClean="0">
                <a:solidFill>
                  <a:srgbClr val="FFFF00"/>
                </a:solidFill>
              </a:rPr>
              <a:t>dark currents </a:t>
            </a:r>
            <a:r>
              <a:rPr lang="en-US" sz="1600" dirty="0" smtClean="0">
                <a:solidFill>
                  <a:srgbClr val="FFFF00"/>
                </a:solidFill>
              </a:rPr>
              <a:t>of 1-2 e-px</a:t>
            </a:r>
            <a:r>
              <a:rPr lang="en-US" sz="1600" baseline="30000" dirty="0" smtClean="0">
                <a:solidFill>
                  <a:srgbClr val="FFFF00"/>
                </a:solidFill>
              </a:rPr>
              <a:t>-1</a:t>
            </a:r>
            <a:r>
              <a:rPr lang="en-US" sz="1600" dirty="0" smtClean="0">
                <a:solidFill>
                  <a:srgbClr val="FFFF00"/>
                </a:solidFill>
              </a:rPr>
              <a:t>-hr</a:t>
            </a:r>
            <a:r>
              <a:rPr lang="en-US" sz="1600" baseline="30000" dirty="0" smtClean="0">
                <a:solidFill>
                  <a:srgbClr val="FFFF00"/>
                </a:solidFill>
              </a:rPr>
              <a:t>-1</a:t>
            </a:r>
            <a:endParaRPr lang="en-US" sz="1600" baseline="30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>
            <a:stCxn id="2" idx="1"/>
          </p:cNvCxnSpPr>
          <p:nvPr/>
        </p:nvCxnSpPr>
        <p:spPr>
          <a:xfrm flipH="1">
            <a:off x="6343126" y="4104215"/>
            <a:ext cx="582406" cy="299073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5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CF98821-F009-E147-8BB5-5FC6C2CFB850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3" t="7582" r="11330" b="11765"/>
          <a:stretch/>
        </p:blipFill>
        <p:spPr>
          <a:xfrm>
            <a:off x="352044" y="0"/>
            <a:ext cx="8439912" cy="6860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66" y="978828"/>
            <a:ext cx="2375222" cy="317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207275" y="1141616"/>
            <a:ext cx="13759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Feynman 2002 </a:t>
            </a:r>
          </a:p>
          <a:p>
            <a:pPr algn="ctr"/>
            <a:r>
              <a:rPr lang="en-US" sz="1100" dirty="0" smtClean="0"/>
              <a:t>(35 years of data)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918042" y="978828"/>
            <a:ext cx="13195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10 Largest </a:t>
            </a:r>
          </a:p>
          <a:p>
            <a:pPr algn="ctr"/>
            <a:r>
              <a:rPr lang="en-US" sz="1200" dirty="0" smtClean="0"/>
              <a:t>Observed Flares</a:t>
            </a:r>
            <a:endParaRPr lang="en-US" sz="1200" dirty="0"/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5577838" y="1440493"/>
            <a:ext cx="659796" cy="264020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288363" y="2470952"/>
            <a:ext cx="2044149" cy="856605"/>
            <a:chOff x="6004276" y="2389832"/>
            <a:chExt cx="2044149" cy="856605"/>
          </a:xfrm>
        </p:grpSpPr>
        <p:sp>
          <p:nvSpPr>
            <p:cNvPr id="4" name="TextBox 3"/>
            <p:cNvSpPr txBox="1"/>
            <p:nvPr/>
          </p:nvSpPr>
          <p:spPr>
            <a:xfrm>
              <a:off x="6004276" y="2389832"/>
              <a:ext cx="2044149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Log-normal Model</a:t>
              </a:r>
            </a:p>
            <a:p>
              <a:pPr algn="ctr"/>
              <a:r>
                <a:rPr lang="en-US" dirty="0" smtClean="0"/>
                <a:t>Distribution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37634" y="2969438"/>
              <a:ext cx="15712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~68 flares in 7 years</a:t>
              </a:r>
              <a:endParaRPr lang="en-US" sz="1200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16646" r="12839" b="12632"/>
          <a:stretch/>
        </p:blipFill>
        <p:spPr>
          <a:xfrm>
            <a:off x="5370597" y="3721482"/>
            <a:ext cx="2743200" cy="198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370598" y="3036163"/>
            <a:ext cx="1036218" cy="1119524"/>
          </a:xfrm>
          <a:prstGeom prst="straightConnector1">
            <a:avLst/>
          </a:prstGeom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4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38A435E-D339-B94A-BDD3-B0CF03B311E3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11765" r="9815" b="12810"/>
          <a:stretch/>
        </p:blipFill>
        <p:spPr>
          <a:xfrm>
            <a:off x="0" y="67927"/>
            <a:ext cx="9144000" cy="6712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11503" r="10825" b="13725"/>
          <a:stretch/>
        </p:blipFill>
        <p:spPr>
          <a:xfrm>
            <a:off x="1474449" y="3866262"/>
            <a:ext cx="2386584" cy="182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5521658" y="146901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7 years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0" y="231965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dirty="0" smtClean="0"/>
              <a:t> years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32774" y="187444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5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084058" y="5009524"/>
            <a:ext cx="1926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 smtClean="0"/>
              <a:t>Most L2 CCD damage will likely result from just 1-5 flares in a solar cycle, and these flares may occur any time during the 7-year active period.</a:t>
            </a:r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405600" y="1396324"/>
            <a:ext cx="238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How conservative is the test level?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89" y="551986"/>
            <a:ext cx="1719072" cy="22898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31415" y="611131"/>
            <a:ext cx="951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Half empty or half full?</a:t>
            </a:r>
            <a:endParaRPr lang="en-US" sz="1200" dirty="0"/>
          </a:p>
        </p:txBody>
      </p:sp>
      <p:cxnSp>
        <p:nvCxnSpPr>
          <p:cNvPr id="21" name="Straight Arrow Connector 20"/>
          <p:cNvCxnSpPr>
            <a:stCxn id="2" idx="1"/>
          </p:cNvCxnSpPr>
          <p:nvPr/>
        </p:nvCxnSpPr>
        <p:spPr>
          <a:xfrm flipH="1" flipV="1">
            <a:off x="3033132" y="5009524"/>
            <a:ext cx="1050926" cy="430887"/>
          </a:xfrm>
          <a:prstGeom prst="straightConnector1">
            <a:avLst/>
          </a:prstGeom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3600" y="2563442"/>
            <a:ext cx="14590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95% confidence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2133600" y="3339132"/>
            <a:ext cx="14590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98% confidence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34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920" y="1101032"/>
            <a:ext cx="4069080" cy="5487093"/>
          </a:xfrm>
          <a:prstGeom prst="rect">
            <a:avLst/>
          </a:prstGeom>
        </p:spPr>
      </p:pic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1993488" y="320675"/>
            <a:ext cx="6035675" cy="685800"/>
          </a:xfrm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Cerenkov </a:t>
            </a:r>
            <a:r>
              <a:rPr lang="en-US" altLang="en-US" dirty="0" smtClean="0">
                <a:ea typeface="MS PGothic" charset="-128"/>
              </a:rPr>
              <a:t>Radiation and Phosphorescence</a:t>
            </a:r>
            <a:endParaRPr lang="en-US" altLang="en-US" dirty="0">
              <a:ea typeface="MS PGothic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525" y="4454525"/>
            <a:ext cx="1389888" cy="1826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7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imes New Roman" charset="0"/>
                <a:ea typeface="MS PGothic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imes New Roman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FB5AC8-956C-3F4A-9E73-2AB67D18C04F}" type="slidenum">
              <a:rPr lang="en-US" altLang="en-US" sz="1100">
                <a:solidFill>
                  <a:srgbClr val="000000"/>
                </a:solidFill>
                <a:latin typeface="Times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10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000" y="1277764"/>
            <a:ext cx="409983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High energy particles (cosmic rays) travelling through matter radiate with a blue glow from the </a:t>
            </a:r>
            <a:r>
              <a:rPr lang="en-US" b="1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Cerenkov effect</a:t>
            </a:r>
            <a:r>
              <a:rPr lang="en-US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.  In space, this can produce an undesirable background in an integrating detector such as the EMCCD.</a:t>
            </a: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The direct imaging channel currently has a protective fused silica window in front of it that will produce </a:t>
            </a:r>
            <a:r>
              <a:rPr lang="en-US" sz="1600" dirty="0">
                <a:solidFill>
                  <a:srgbClr val="000000"/>
                </a:solidFill>
                <a:latin typeface="Times" charset="0"/>
                <a:ea typeface="MS PGothic" charset="-128"/>
              </a:rPr>
              <a:t>C</a:t>
            </a:r>
            <a:r>
              <a:rPr lang="en-US" sz="16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erenkov light.</a:t>
            </a: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The IFS has a thick CaF</a:t>
            </a:r>
            <a:r>
              <a:rPr lang="en-US" sz="1600" baseline="-250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2</a:t>
            </a:r>
            <a:r>
              <a:rPr lang="en-US" sz="16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 lens close to the CCD that will also produce Cerenkov light.</a:t>
            </a:r>
          </a:p>
          <a:p>
            <a:pPr marL="800100" lvl="1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CaF</a:t>
            </a:r>
            <a:r>
              <a:rPr lang="en-US" sz="1600" baseline="-250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2</a:t>
            </a:r>
            <a:r>
              <a:rPr lang="en-US" sz="16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 is also known to be a potential source of </a:t>
            </a:r>
            <a:r>
              <a:rPr lang="en-US" sz="1600" b="1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phosphorescence</a:t>
            </a: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b="1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Preliminary estimates are that Cerenkov light in the DI window will enhance the EMCCD detector dark current, and may dominate the background in the IFS</a:t>
            </a:r>
            <a:r>
              <a:rPr lang="en-US" sz="16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.</a:t>
            </a:r>
          </a:p>
          <a:p>
            <a:pPr marL="342900" indent="-342900" algn="just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Times" charset="0"/>
                <a:ea typeface="MS PGothic" charset="-128"/>
              </a:rPr>
              <a:t>A readout faster than the cosmic ray rate can successfully mitigate Cerenkov (&gt;&gt;10fps).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7134" y="443421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00"/>
                </a:solidFill>
                <a:latin typeface="Times" charset="0"/>
                <a:ea typeface="MS PGothic" charset="-128"/>
              </a:rPr>
              <a:t>Nuclear Reactor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00"/>
                </a:solidFill>
                <a:latin typeface="Times" charset="0"/>
                <a:ea typeface="MS PGothic" charset="-128"/>
              </a:rPr>
              <a:t>Cerenkov Glow</a:t>
            </a:r>
            <a:endParaRPr lang="en-US" sz="1200" dirty="0">
              <a:solidFill>
                <a:srgbClr val="FFFF00"/>
              </a:solidFill>
              <a:latin typeface="Times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23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E1C79E-D958-9A40-BA0C-E28A27553207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Shielding Experiments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13459" y="1272148"/>
            <a:ext cx="8717083" cy="2743200"/>
            <a:chOff x="206063" y="1272148"/>
            <a:chExt cx="8717083" cy="2743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063" y="1272148"/>
              <a:ext cx="5453429" cy="27432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3602" y="1272148"/>
              <a:ext cx="3209544" cy="273985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986662" y="4166551"/>
            <a:ext cx="71706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Smith et al SPIE 2002: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Particle track shapes in a thick CCD can distinguish radioactive decays from muons.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Muon energies are of order GeV, while radioactive decay gammas are of order MeV.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muon rate was unaffected by 1.5m of low background cement shielding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 muon rate was affected by 480 meters (!) of water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Theoretical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DAB9-031F-3B45-A657-3F28766F1DEB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CD059-500D-2241-A663-C9E32FD78D87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l3ccd_probability_dist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487" y="1300900"/>
            <a:ext cx="7009027" cy="50250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3512" y="4784811"/>
            <a:ext cx="221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In: 30 e</a:t>
            </a:r>
            <a:r>
              <a:rPr lang="en-US" baseline="30000" dirty="0" smtClean="0"/>
              <a:t>-</a:t>
            </a:r>
            <a:endParaRPr lang="en-US" dirty="0" smtClean="0"/>
          </a:p>
          <a:p>
            <a:r>
              <a:rPr lang="en-US" dirty="0" smtClean="0"/>
              <a:t>Out: 30000±5391 </a:t>
            </a:r>
            <a:r>
              <a:rPr lang="en-US" dirty="0"/>
              <a:t>e</a:t>
            </a:r>
            <a:r>
              <a:rPr lang="en-US" baseline="30000" dirty="0"/>
              <a:t>-</a:t>
            </a:r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99459" y="5739027"/>
            <a:ext cx="125627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041082" y="5382054"/>
            <a:ext cx="350107" cy="308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50973" y="4367428"/>
            <a:ext cx="2210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In: 10 e</a:t>
            </a:r>
            <a:r>
              <a:rPr lang="en-US" baseline="30000" dirty="0" smtClean="0"/>
              <a:t>-</a:t>
            </a:r>
            <a:endParaRPr lang="en-US" dirty="0" smtClean="0"/>
          </a:p>
          <a:p>
            <a:r>
              <a:rPr lang="en-US" dirty="0" smtClean="0"/>
              <a:t>Out: 10000±3012 </a:t>
            </a:r>
            <a:r>
              <a:rPr lang="en-US" dirty="0"/>
              <a:t>e</a:t>
            </a:r>
            <a:r>
              <a:rPr lang="en-US" baseline="30000" dirty="0"/>
              <a:t>-</a:t>
            </a:r>
            <a:endParaRPr lang="en-US" dirty="0" smtClean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86000" y="5658022"/>
            <a:ext cx="86497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993081" y="4965704"/>
            <a:ext cx="743270" cy="4654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24193" y="1611866"/>
            <a:ext cx="4547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 input cases with mean gain of 1000x</a:t>
            </a:r>
          </a:p>
          <a:p>
            <a:r>
              <a:rPr lang="en-US" sz="2000" dirty="0" smtClean="0"/>
              <a:t>Does NOT include photon shot noise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2188249" y="2456245"/>
            <a:ext cx="443820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In: 1 e</a:t>
            </a:r>
            <a:r>
              <a:rPr lang="en-US" baseline="30000" dirty="0" smtClean="0"/>
              <a:t>-</a:t>
            </a:r>
            <a:endParaRPr lang="en-US" dirty="0" smtClean="0"/>
          </a:p>
          <a:p>
            <a:r>
              <a:rPr lang="en-US" dirty="0" smtClean="0"/>
              <a:t>Out: 1000 </a:t>
            </a:r>
            <a:r>
              <a:rPr lang="en-US" dirty="0"/>
              <a:t>e</a:t>
            </a:r>
            <a:r>
              <a:rPr lang="en-US" baseline="30000" dirty="0"/>
              <a:t>-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10% &lt;200 </a:t>
            </a:r>
            <a:r>
              <a:rPr lang="en-US" dirty="0"/>
              <a:t>e</a:t>
            </a:r>
            <a:r>
              <a:rPr lang="en-US" baseline="30000" dirty="0"/>
              <a:t>-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25% &lt;300 e</a:t>
            </a:r>
            <a:r>
              <a:rPr lang="en-US" baseline="30000" dirty="0"/>
              <a:t>-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50% &lt;700 e</a:t>
            </a:r>
            <a:r>
              <a:rPr lang="en-US" baseline="30000" dirty="0" smtClean="0"/>
              <a:t>-</a:t>
            </a:r>
          </a:p>
          <a:p>
            <a:r>
              <a:rPr lang="en-US" dirty="0" smtClean="0"/>
              <a:t>At current noise levels, threshold = 450 e</a:t>
            </a:r>
            <a:r>
              <a:rPr lang="en-US" baseline="30000" dirty="0"/>
              <a:t>-</a:t>
            </a:r>
            <a:r>
              <a:rPr lang="en-US" dirty="0" smtClean="0"/>
              <a:t>  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675722" y="3092969"/>
            <a:ext cx="692656" cy="4654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56460" y="6376944"/>
            <a:ext cx="202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err="1" smtClean="0"/>
              <a:t>Basden</a:t>
            </a:r>
            <a:r>
              <a:rPr lang="en-US" dirty="0" smtClean="0"/>
              <a:t> 2003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924014"/>
          </a:xfrm>
        </p:spPr>
        <p:txBody>
          <a:bodyPr/>
          <a:lstStyle/>
          <a:p>
            <a:r>
              <a:rPr lang="en-US" dirty="0" smtClean="0"/>
              <a:t>HST WFC3 Experience: Dark Current</a:t>
            </a:r>
            <a:endParaRPr lang="en-US" baseline="-25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A34E6E5-BE5D-9D48-A396-4C5650929674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047591"/>
            <a:ext cx="6400800" cy="54452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400000">
            <a:off x="6375103" y="234553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WFC3 Instrument Handbook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5CB4C2C-7FCE-F443-8FA8-641CEC6CF4AC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Cosmic Ray Consequences</a:t>
            </a:r>
            <a:endParaRPr lang="en-US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86714" y="1192979"/>
            <a:ext cx="7570573" cy="3657600"/>
            <a:chOff x="861540" y="1778000"/>
            <a:chExt cx="7570573" cy="3657600"/>
          </a:xfrm>
        </p:grpSpPr>
        <p:pic>
          <p:nvPicPr>
            <p:cNvPr id="11" name="Picture 10" descr="emccd_2000s_with_CRs.jpe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74513" y="1778000"/>
              <a:ext cx="3657600" cy="3657600"/>
            </a:xfrm>
            <a:prstGeom prst="rect">
              <a:avLst/>
            </a:prstGeom>
          </p:spPr>
        </p:pic>
        <p:pic>
          <p:nvPicPr>
            <p:cNvPr id="12" name="Picture 11" descr="emccd_20s_with_CRs.jpe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540" y="1778000"/>
              <a:ext cx="3657600" cy="365760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58108" y="1313363"/>
            <a:ext cx="2423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Exposure: 20s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170 CRs (~4% pixels)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3643" y="1313363"/>
            <a:ext cx="3029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Exposure: 2000s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17000 CRs (100% affected)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6714" y="4798292"/>
            <a:ext cx="7570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expected L2 CR flux of </a:t>
            </a:r>
            <a:r>
              <a:rPr lang="en-US" dirty="0">
                <a:solidFill>
                  <a:schemeClr val="bg1"/>
                </a:solidFill>
              </a:rPr>
              <a:t>5 cm</a:t>
            </a:r>
            <a:r>
              <a:rPr lang="en-US" baseline="30000" dirty="0">
                <a:solidFill>
                  <a:schemeClr val="bg1"/>
                </a:solidFill>
              </a:rPr>
              <a:t>-2</a:t>
            </a:r>
            <a:r>
              <a:rPr lang="en-US" dirty="0">
                <a:solidFill>
                  <a:schemeClr val="bg1"/>
                </a:solidFill>
              </a:rPr>
              <a:t>-s</a:t>
            </a:r>
            <a:r>
              <a:rPr lang="en-US" baseline="30000" dirty="0">
                <a:solidFill>
                  <a:schemeClr val="bg1"/>
                </a:solidFill>
              </a:rPr>
              <a:t>-1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combined with &gt;100 </a:t>
            </a:r>
            <a:r>
              <a:rPr lang="en-US" dirty="0">
                <a:solidFill>
                  <a:schemeClr val="bg1"/>
                </a:solidFill>
              </a:rPr>
              <a:t>pixels of </a:t>
            </a:r>
            <a:r>
              <a:rPr lang="en-US" dirty="0" smtClean="0">
                <a:solidFill>
                  <a:schemeClr val="bg1"/>
                </a:solidFill>
              </a:rPr>
              <a:t>EM register smear has very important consequences  for the EMCCD: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Frame times must be short (&lt;100s)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Read noise and CIC become relatively more important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Photon counting is required to overcome these noise sources.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Low level CTE becomes a critical performance parameter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5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EMCCD Radiation Damage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0" y="1219689"/>
            <a:ext cx="8927024" cy="5247428"/>
          </a:xfrm>
        </p:spPr>
        <p:txBody>
          <a:bodyPr/>
          <a:lstStyle/>
          <a:p>
            <a:r>
              <a:rPr lang="en-US" sz="2400" dirty="0" smtClean="0"/>
              <a:t>Radiation damage is a major focus of the JPL program to qualify EMCCDs for flight.  Testing is underway, but the likely outcome is that a careful effort will be required to shield the EMCCDs during the 6 year WFIRST mission.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Shielding yields diminishing returns beyond a certain point.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Considerable experience from HST is available on the consequences of radiation damage in thin silicon CCDs much like the CCD201.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Experience from the HST WFC3 shows that faint object detections are vulnerable to traps created in the silicon by energetic particles.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Traps capture the charge they need to be satisfied (additive), allowing a large fraction of high signal events to proceed.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Traps capture the </a:t>
            </a:r>
            <a:r>
              <a:rPr lang="en-US" sz="1800" b="1" dirty="0" smtClean="0">
                <a:solidFill>
                  <a:schemeClr val="bg1"/>
                </a:solidFill>
              </a:rPr>
              <a:t>entire signal </a:t>
            </a:r>
            <a:r>
              <a:rPr lang="en-US" sz="1800" dirty="0" smtClean="0">
                <a:solidFill>
                  <a:schemeClr val="bg1"/>
                </a:solidFill>
              </a:rPr>
              <a:t>from an EMCCD detection (never more than 1 e</a:t>
            </a:r>
            <a:r>
              <a:rPr lang="en-US" sz="1800" baseline="30000" dirty="0" smtClean="0">
                <a:solidFill>
                  <a:schemeClr val="bg1"/>
                </a:solidFill>
              </a:rPr>
              <a:t>-</a:t>
            </a:r>
            <a:r>
              <a:rPr lang="en-US" sz="1800" dirty="0" smtClean="0">
                <a:solidFill>
                  <a:schemeClr val="bg1"/>
                </a:solidFill>
              </a:rPr>
              <a:t>).  This trapped signal will be released at a later time, displacing the detection and lowering the signal-to-noise ratio in the process.</a:t>
            </a:r>
            <a:endParaRPr lang="en-US" sz="1800" baseline="300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DF4B672-3FFA-A840-9D49-5DBC11A4D25C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5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EMCCD Dark Current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0" y="1219689"/>
            <a:ext cx="9144000" cy="5247428"/>
          </a:xfrm>
        </p:spPr>
        <p:txBody>
          <a:bodyPr/>
          <a:lstStyle/>
          <a:p>
            <a:r>
              <a:rPr lang="en-US" sz="2000" dirty="0" smtClean="0"/>
              <a:t>The EMCCD can in principle achieve very low dark current, and this is required to make detections at the low levels we anticipate.  At -85 °C, dark current (~2 e</a:t>
            </a:r>
            <a:r>
              <a:rPr lang="en-US" sz="2000" baseline="30000" dirty="0" smtClean="0"/>
              <a:t>-</a:t>
            </a:r>
            <a:r>
              <a:rPr lang="en-US" sz="2000" dirty="0" smtClean="0"/>
              <a:t>-pixel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-hr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) is the limiting source of noise in the photon counting EMCCD.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Efforts to drive the dark current to extraordinarily low levels have been thwarted by degraded CTE, which smears images as the detectors are cooled below about -110 </a:t>
            </a:r>
            <a:r>
              <a:rPr lang="en-US" sz="1800" dirty="0">
                <a:solidFill>
                  <a:schemeClr val="bg1"/>
                </a:solidFill>
              </a:rPr>
              <a:t>°</a:t>
            </a:r>
            <a:r>
              <a:rPr lang="en-US" sz="1800" dirty="0" smtClean="0">
                <a:solidFill>
                  <a:schemeClr val="bg1"/>
                </a:solidFill>
              </a:rPr>
              <a:t>C.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Dark variability has been observed with a power cycle or bright illumination that exposes surface traps.  This enhanced dark (~10x) may take hours to decay.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The high frame rate constraint imposed by cosmic rays places a CIC noise floor of about 0.14 </a:t>
            </a:r>
            <a:r>
              <a:rPr lang="en-US" sz="1800" dirty="0">
                <a:solidFill>
                  <a:schemeClr val="bg1"/>
                </a:solidFill>
              </a:rPr>
              <a:t>e</a:t>
            </a:r>
            <a:r>
              <a:rPr lang="en-US" sz="1800" baseline="30000" dirty="0">
                <a:solidFill>
                  <a:schemeClr val="bg1"/>
                </a:solidFill>
              </a:rPr>
              <a:t>-</a:t>
            </a:r>
            <a:r>
              <a:rPr lang="en-US" sz="1800" dirty="0">
                <a:solidFill>
                  <a:schemeClr val="bg1"/>
                </a:solidFill>
              </a:rPr>
              <a:t>-</a:t>
            </a:r>
            <a:r>
              <a:rPr lang="en-US" sz="1800" dirty="0" smtClean="0">
                <a:solidFill>
                  <a:schemeClr val="bg1"/>
                </a:solidFill>
              </a:rPr>
              <a:t>pixel</a:t>
            </a:r>
            <a:r>
              <a:rPr lang="en-US" sz="1800" baseline="30000" dirty="0" smtClean="0">
                <a:solidFill>
                  <a:schemeClr val="bg1"/>
                </a:solidFill>
              </a:rPr>
              <a:t>-1</a:t>
            </a:r>
            <a:r>
              <a:rPr lang="en-US" sz="1800" dirty="0" smtClean="0">
                <a:solidFill>
                  <a:schemeClr val="bg1"/>
                </a:solidFill>
              </a:rPr>
              <a:t>-hr</a:t>
            </a:r>
            <a:r>
              <a:rPr lang="en-US" sz="1800" baseline="30000" dirty="0" smtClean="0">
                <a:solidFill>
                  <a:schemeClr val="bg1"/>
                </a:solidFill>
              </a:rPr>
              <a:t>-1 </a:t>
            </a:r>
            <a:r>
              <a:rPr lang="en-US" sz="1800" dirty="0" smtClean="0">
                <a:solidFill>
                  <a:schemeClr val="bg1"/>
                </a:solidFill>
              </a:rPr>
              <a:t>regardless of the dark current that may be achieved.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HST experience shows that the dark current can be expected to rise steadily in flight as the device is exposed to radiation.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Dark current and hot pixel enhancement in flight is typically mitigated by monthly “anneal” cycles during which the detector is warmed to 20 </a:t>
            </a:r>
            <a:r>
              <a:rPr lang="en-US" sz="1800" dirty="0">
                <a:solidFill>
                  <a:schemeClr val="bg1"/>
                </a:solidFill>
              </a:rPr>
              <a:t>°</a:t>
            </a:r>
            <a:r>
              <a:rPr lang="en-US" sz="1800" dirty="0" smtClean="0">
                <a:solidFill>
                  <a:schemeClr val="bg1"/>
                </a:solidFill>
              </a:rPr>
              <a:t>C.  This anneal cycle is likely to be required by the WFIRST EMCCD and may be a ~10% burden on operational efficiency.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34F54D4-C2E4-7948-98C2-1A7C129AD127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1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EMCCD Red Fringing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0" y="1219689"/>
            <a:ext cx="9144000" cy="5247428"/>
          </a:xfrm>
        </p:spPr>
        <p:txBody>
          <a:bodyPr/>
          <a:lstStyle/>
          <a:p>
            <a:r>
              <a:rPr lang="en-US" sz="2000" dirty="0" smtClean="0"/>
              <a:t>The EMCCD is fundamentally a thin silicon CCD like any other.  Silicon becomes transparent at long wavelengths (&gt;700nm), which is why red sensitive CCDs use much thicker substrates (~10X) than the CCD201, at the expense of higher noise and lower resolution.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Red light “etalons” inside the 10 𝛍m silicon CCD epitaxial layer, causing interference fringes that are a function of the incident light bandwidth, position and focal ratio.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The effect of fringes may have a significant impact on the interpretation of integral field spectra, which will be distributed all across the detector.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The HST WFC3 employs a thin e2v CCD that is in many respects similar to the CCD201.  The WFC3 instrument handbook reports ~30% fringing at the longest red wavelengths.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F277B43-9816-D843-864D-B2F581B12099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14" t="52931" r="21665" b="1969"/>
          <a:stretch/>
        </p:blipFill>
        <p:spPr>
          <a:xfrm>
            <a:off x="3812147" y="4303466"/>
            <a:ext cx="4353059" cy="22280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2590946" y="5237032"/>
            <a:ext cx="219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HST WFC3 977 nm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3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604587" y="1219688"/>
            <a:ext cx="7934826" cy="4063511"/>
          </a:xfrm>
        </p:spPr>
        <p:txBody>
          <a:bodyPr/>
          <a:lstStyle/>
          <a:p>
            <a:r>
              <a:rPr lang="en-US" sz="2000" dirty="0" smtClean="0">
                <a:solidFill>
                  <a:srgbClr val="53585A"/>
                </a:solidFill>
              </a:rPr>
              <a:t>Detector Requirements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Contextual summary of L3CCD design and measurements, and HST experience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 primer on risk and detector lifetime with respect to radiation and radiation shielding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Alternate competitive detector concepts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MCP designs</a:t>
            </a:r>
          </a:p>
          <a:p>
            <a:pPr lvl="1"/>
            <a:r>
              <a:rPr lang="en-US" sz="1600" dirty="0" smtClean="0">
                <a:solidFill>
                  <a:srgbClr val="53585A"/>
                </a:solidFill>
              </a:rPr>
              <a:t>Electron-bombarded CCD/CMOS 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Discussion of design maturity and TRL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Pros and Cons</a:t>
            </a:r>
          </a:p>
          <a:p>
            <a:r>
              <a:rPr lang="en-US" sz="2000" dirty="0" smtClean="0">
                <a:solidFill>
                  <a:srgbClr val="53585A"/>
                </a:solidFill>
              </a:rPr>
              <a:t>Recommendations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D91B93D-CF53-004D-A99C-872CCE70FE2F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6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Results: PC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Analog Mode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2F89F-C208-6644-A26B-854AB728A301}" type="datetime1">
              <a:rPr lang="en-US" smtClean="0"/>
              <a:t>3/16/2017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CD059-500D-2241-A663-C9E32FD78D8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am_vs_pc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39"/>
          <a:stretch/>
        </p:blipFill>
        <p:spPr>
          <a:xfrm>
            <a:off x="0" y="1199874"/>
            <a:ext cx="9144000" cy="52251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864" y="2649838"/>
            <a:ext cx="300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5000 frames, 20s/frame PC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49101" y="2649838"/>
            <a:ext cx="3020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5000 frames, 20s/frame 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92094" y="3704706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15e</a:t>
            </a:r>
            <a:r>
              <a:rPr lang="en-US" sz="1200" baseline="30000" dirty="0" smtClean="0">
                <a:solidFill>
                  <a:srgbClr val="000000"/>
                </a:solidFill>
              </a:rPr>
              <a:t>-</a:t>
            </a:r>
            <a:endParaRPr lang="en-US" sz="1200" baseline="300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144" y="5349106"/>
            <a:ext cx="390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1e</a:t>
            </a:r>
            <a:r>
              <a:rPr lang="en-US" sz="1200" baseline="30000" dirty="0" smtClean="0">
                <a:solidFill>
                  <a:srgbClr val="000000"/>
                </a:solidFill>
              </a:rPr>
              <a:t>-</a:t>
            </a:r>
            <a:endParaRPr lang="en-US" sz="1200" baseline="30000" dirty="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Surface Charge Trapping in an EM Register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67D0A84-5F83-4A40-9050-D56DBB0B2849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5"/>
          <a:stretch/>
        </p:blipFill>
        <p:spPr>
          <a:xfrm>
            <a:off x="914400" y="1339400"/>
            <a:ext cx="7315200" cy="45450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600400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Courtesy N. Bush, CEI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743" y="4675039"/>
            <a:ext cx="2743200" cy="165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135928" y="595266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pixel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73498" y="477806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 Register Pixel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52618955-AC0E-3C4E-8B64-07A9CAB12DAF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ctrTitle"/>
          </p:nvPr>
        </p:nvSpPr>
        <p:spPr>
          <a:xfrm>
            <a:off x="454026" y="289641"/>
            <a:ext cx="8232774" cy="679316"/>
          </a:xfrm>
        </p:spPr>
        <p:txBody>
          <a:bodyPr/>
          <a:lstStyle/>
          <a:p>
            <a:r>
              <a:rPr lang="en-US" sz="3600" dirty="0" smtClean="0"/>
              <a:t>L3CCD Concept</a:t>
            </a:r>
            <a:endParaRPr lang="en-US" sz="36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534" y="4843348"/>
            <a:ext cx="4041068" cy="1600200"/>
          </a:xfrm>
          <a:prstGeom prst="roundRect">
            <a:avLst>
              <a:gd name="adj" fmla="val 134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4" name="Group 23"/>
          <p:cNvGrpSpPr/>
          <p:nvPr/>
        </p:nvGrpSpPr>
        <p:grpSpPr>
          <a:xfrm>
            <a:off x="150813" y="1021998"/>
            <a:ext cx="4419600" cy="3886200"/>
            <a:chOff x="228600" y="1371600"/>
            <a:chExt cx="4419600" cy="3886200"/>
          </a:xfrm>
        </p:grpSpPr>
        <p:sp>
          <p:nvSpPr>
            <p:cNvPr id="26" name="Rounded Rectangle 25"/>
            <p:cNvSpPr/>
            <p:nvPr/>
          </p:nvSpPr>
          <p:spPr>
            <a:xfrm>
              <a:off x="228600" y="1371600"/>
              <a:ext cx="4419600" cy="3886200"/>
            </a:xfrm>
            <a:prstGeom prst="roundRect">
              <a:avLst/>
            </a:prstGeom>
            <a:solidFill>
              <a:srgbClr val="7030A0">
                <a:alpha val="6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8BC4A"/>
                </a:solidFill>
              </a:endParaRPr>
            </a:p>
          </p:txBody>
        </p:sp>
        <p:pic>
          <p:nvPicPr>
            <p:cNvPr id="27" name="Picture 2" descr="http://www.e2v.com/assets/media/images/product%20specific/L3CCD_023746(1)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200" y="1787769"/>
              <a:ext cx="1828800" cy="1641231"/>
            </a:xfrm>
            <a:prstGeom prst="rect">
              <a:avLst/>
            </a:prstGeom>
            <a:noFill/>
            <a:scene3d>
              <a:camera prst="orthographicFront"/>
              <a:lightRig rig="soft" dir="t"/>
            </a:scene3d>
            <a:sp3d prstMaterial="dkEdge">
              <a:bevelT/>
            </a:sp3d>
          </p:spPr>
        </p:pic>
        <p:sp>
          <p:nvSpPr>
            <p:cNvPr id="29" name="TextBox 28"/>
            <p:cNvSpPr txBox="1"/>
            <p:nvPr/>
          </p:nvSpPr>
          <p:spPr>
            <a:xfrm>
              <a:off x="2286000" y="1815405"/>
              <a:ext cx="22098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1200" dirty="0" smtClean="0">
                  <a:solidFill>
                    <a:srgbClr val="E8BC4A"/>
                  </a:solidFill>
                </a:rPr>
                <a:t> </a:t>
              </a:r>
              <a:r>
                <a:rPr lang="en-US" sz="1400" dirty="0" smtClean="0">
                  <a:solidFill>
                    <a:srgbClr val="E8BC4A"/>
                  </a:solidFill>
                </a:rPr>
                <a:t>New technology from e2v enables high QE CCD imaging and </a:t>
              </a:r>
              <a:r>
                <a:rPr lang="en-US" sz="1400" b="1" dirty="0" smtClean="0">
                  <a:solidFill>
                    <a:srgbClr val="E8BC4A"/>
                  </a:solidFill>
                </a:rPr>
                <a:t>zero read noise </a:t>
              </a:r>
              <a:r>
                <a:rPr lang="en-US" sz="1400" dirty="0" smtClean="0">
                  <a:solidFill>
                    <a:srgbClr val="E8BC4A"/>
                  </a:solidFill>
                </a:rPr>
                <a:t>photon counting.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400" dirty="0" smtClean="0">
                  <a:solidFill>
                    <a:srgbClr val="E8BC4A"/>
                  </a:solidFill>
                </a:rPr>
                <a:t>A </a:t>
              </a:r>
              <a:r>
                <a:rPr lang="en-US" sz="1400" b="1" dirty="0" smtClean="0">
                  <a:solidFill>
                    <a:srgbClr val="E8BC4A"/>
                  </a:solidFill>
                </a:rPr>
                <a:t>Low Light Level (L3) extended serial register </a:t>
              </a:r>
              <a:r>
                <a:rPr lang="en-US" sz="1400" dirty="0" smtClean="0">
                  <a:solidFill>
                    <a:srgbClr val="E8BC4A"/>
                  </a:solidFill>
                </a:rPr>
                <a:t>operating at elevated voltage (~50V) amplifies signals well above the level of the read noise.</a:t>
              </a:r>
            </a:p>
          </p:txBody>
        </p:sp>
        <p:grpSp>
          <p:nvGrpSpPr>
            <p:cNvPr id="30" name="Group 28"/>
            <p:cNvGrpSpPr/>
            <p:nvPr/>
          </p:nvGrpSpPr>
          <p:grpSpPr>
            <a:xfrm>
              <a:off x="445139" y="3462010"/>
              <a:ext cx="3188376" cy="1752600"/>
              <a:chOff x="5486401" y="3581400"/>
              <a:chExt cx="3188376" cy="1752600"/>
            </a:xfrm>
          </p:grpSpPr>
          <p:grpSp>
            <p:nvGrpSpPr>
              <p:cNvPr id="40" name="Group 14"/>
              <p:cNvGrpSpPr/>
              <p:nvPr/>
            </p:nvGrpSpPr>
            <p:grpSpPr>
              <a:xfrm>
                <a:off x="5516881" y="3581400"/>
                <a:ext cx="1600200" cy="914400"/>
                <a:chOff x="4267200" y="4724400"/>
                <a:chExt cx="1600200" cy="91440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4572000" y="4876800"/>
                  <a:ext cx="1295400" cy="76200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E8BC4A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4419600" y="4876800"/>
                  <a:ext cx="76200" cy="76200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E8BC4A"/>
                    </a:solidFill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4267200" y="4876800"/>
                  <a:ext cx="76200" cy="762000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E8BC4A"/>
                    </a:solidFill>
                  </a:endParaRPr>
                </a:p>
              </p:txBody>
            </p:sp>
            <p:sp>
              <p:nvSpPr>
                <p:cNvPr id="57" name="Block Arc 56"/>
                <p:cNvSpPr/>
                <p:nvPr/>
              </p:nvSpPr>
              <p:spPr>
                <a:xfrm>
                  <a:off x="4267200" y="4724400"/>
                  <a:ext cx="228600" cy="152400"/>
                </a:xfrm>
                <a:prstGeom prst="blockArc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E8BC4A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5257800" y="5029200"/>
                  <a:ext cx="533400" cy="457200"/>
                </a:xfrm>
                <a:prstGeom prst="rect">
                  <a:avLst/>
                </a:prstGeom>
                <a:solidFill>
                  <a:schemeClr val="accent4">
                    <a:lumMod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rgbClr val="E8BC4A"/>
                      </a:solidFill>
                    </a:rPr>
                    <a:t>Image Area</a:t>
                  </a:r>
                  <a:endParaRPr lang="en-US" sz="900" dirty="0">
                    <a:solidFill>
                      <a:srgbClr val="E8BC4A"/>
                    </a:solidFill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5821681" y="3886200"/>
                <a:ext cx="6857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Storage Area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eft Arrow 41"/>
              <p:cNvSpPr/>
              <p:nvPr/>
            </p:nvSpPr>
            <p:spPr>
              <a:xfrm>
                <a:off x="5897881" y="3636007"/>
                <a:ext cx="1066800" cy="304800"/>
              </a:xfrm>
              <a:prstGeom prst="leftArrow">
                <a:avLst/>
              </a:prstGeom>
              <a:gradFill flip="none" rotWithShape="1">
                <a:gsLst>
                  <a:gs pos="0">
                    <a:srgbClr val="000000"/>
                  </a:gs>
                  <a:gs pos="39999">
                    <a:srgbClr val="0A128C"/>
                  </a:gs>
                  <a:gs pos="70000">
                    <a:srgbClr val="181CC7"/>
                  </a:gs>
                  <a:gs pos="88000">
                    <a:srgbClr val="7005D4"/>
                  </a:gs>
                  <a:gs pos="100000">
                    <a:srgbClr val="8C3D91"/>
                  </a:gs>
                </a:gsLst>
                <a:path path="rect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E8BC4A"/>
                    </a:solidFill>
                  </a:rPr>
                  <a:t>Data Flow</a:t>
                </a:r>
                <a:endParaRPr lang="en-US" sz="1100" dirty="0">
                  <a:solidFill>
                    <a:srgbClr val="E8BC4A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897881" y="4495800"/>
                <a:ext cx="9797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E8BC4A"/>
                    </a:solidFill>
                  </a:rPr>
                  <a:t>Serial register</a:t>
                </a:r>
                <a:endParaRPr lang="en-US" sz="1100" dirty="0">
                  <a:solidFill>
                    <a:srgbClr val="E8BC4A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050281" y="4702807"/>
                <a:ext cx="18774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E8BC4A"/>
                    </a:solidFill>
                  </a:rPr>
                  <a:t>Extended serial register (50V)</a:t>
                </a:r>
                <a:endParaRPr lang="en-US" sz="1100" dirty="0">
                  <a:solidFill>
                    <a:srgbClr val="E8BC4A"/>
                  </a:solidFill>
                </a:endParaRPr>
              </a:p>
            </p:txBody>
          </p:sp>
          <p:cxnSp>
            <p:nvCxnSpPr>
              <p:cNvPr id="45" name="Straight Arrow Connector 44"/>
              <p:cNvCxnSpPr>
                <a:stCxn id="48" idx="1"/>
              </p:cNvCxnSpPr>
              <p:nvPr/>
            </p:nvCxnSpPr>
            <p:spPr>
              <a:xfrm flipH="1" flipV="1">
                <a:off x="5707381" y="4495804"/>
                <a:ext cx="190500" cy="130801"/>
              </a:xfrm>
              <a:prstGeom prst="straightConnector1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0800000">
                <a:off x="5554981" y="4495801"/>
                <a:ext cx="495300" cy="359405"/>
              </a:xfrm>
              <a:prstGeom prst="straightConnector1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urved Connector 46"/>
              <p:cNvCxnSpPr>
                <a:stCxn id="57" idx="1"/>
              </p:cNvCxnSpPr>
              <p:nvPr/>
            </p:nvCxnSpPr>
            <p:spPr>
              <a:xfrm rot="10800000">
                <a:off x="6946262" y="4157995"/>
                <a:ext cx="304800" cy="435601"/>
              </a:xfrm>
              <a:prstGeom prst="curvedConnector2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Isosceles Triangle 30"/>
              <p:cNvSpPr/>
              <p:nvPr/>
            </p:nvSpPr>
            <p:spPr>
              <a:xfrm rot="10800000">
                <a:off x="5486401" y="4626607"/>
                <a:ext cx="152400" cy="152400"/>
              </a:xfrm>
              <a:prstGeom prst="triangl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8BC4A"/>
                  </a:solidFill>
                </a:endParaRPr>
              </a:p>
            </p:txBody>
          </p:sp>
          <p:cxnSp>
            <p:nvCxnSpPr>
              <p:cNvPr id="49" name="Straight Connector 48"/>
              <p:cNvCxnSpPr>
                <a:endCxn id="53" idx="3"/>
              </p:cNvCxnSpPr>
              <p:nvPr/>
            </p:nvCxnSpPr>
            <p:spPr>
              <a:xfrm rot="16200000" flipH="1">
                <a:off x="5493388" y="4557393"/>
                <a:ext cx="130807" cy="76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Elbow Connector 49"/>
              <p:cNvCxnSpPr>
                <a:stCxn id="53" idx="0"/>
              </p:cNvCxnSpPr>
              <p:nvPr/>
            </p:nvCxnSpPr>
            <p:spPr>
              <a:xfrm rot="16200000" flipH="1">
                <a:off x="5577841" y="4763767"/>
                <a:ext cx="228600" cy="259080"/>
              </a:xfrm>
              <a:prstGeom prst="bentConnector2">
                <a:avLst/>
              </a:prstGeom>
              <a:ln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5799126" y="4903113"/>
                <a:ext cx="26597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E8BC4A"/>
                    </a:solidFill>
                  </a:rPr>
                  <a:t>Amplified data is sent to a photon counting</a:t>
                </a:r>
              </a:p>
              <a:p>
                <a:r>
                  <a:rPr lang="en-US" sz="1100" dirty="0">
                    <a:solidFill>
                      <a:srgbClr val="E8BC4A"/>
                    </a:solidFill>
                  </a:rPr>
                  <a:t>d</a:t>
                </a:r>
                <a:r>
                  <a:rPr lang="en-US" sz="1100" dirty="0" smtClean="0">
                    <a:solidFill>
                      <a:srgbClr val="E8BC4A"/>
                    </a:solidFill>
                  </a:rPr>
                  <a:t>iscriminator, eliminating read noise.</a:t>
                </a:r>
                <a:endParaRPr lang="en-US" sz="1100" dirty="0">
                  <a:solidFill>
                    <a:srgbClr val="E8BC4A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196357" y="4494050"/>
                <a:ext cx="97654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E8BC4A"/>
                    </a:solidFill>
                  </a:rPr>
                  <a:t>Photon input</a:t>
                </a:r>
                <a:endParaRPr lang="en-US" sz="1100" dirty="0">
                  <a:solidFill>
                    <a:srgbClr val="E8BC4A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247671" y="4309464"/>
                <a:ext cx="14271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E8BC4A"/>
                    </a:solidFill>
                  </a:rPr>
                  <a:t>L3 functional diagram</a:t>
                </a:r>
                <a:endParaRPr lang="en-US" sz="1100" dirty="0">
                  <a:solidFill>
                    <a:srgbClr val="E8BC4A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524000" y="1371600"/>
              <a:ext cx="1916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E8BC4A"/>
                  </a:solidFill>
                </a:rPr>
                <a:t>e2v L3 Technology</a:t>
              </a:r>
              <a:endParaRPr lang="en-US" dirty="0">
                <a:solidFill>
                  <a:srgbClr val="E8BC4A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438024" y="1127786"/>
            <a:ext cx="2757195" cy="17403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15621" y="592789"/>
            <a:ext cx="1148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MCP Intensifier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91" y="2217522"/>
            <a:ext cx="1570929" cy="209457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921755" y="4740765"/>
            <a:ext cx="25523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L3CCD provides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</a:rPr>
              <a:t>High QE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000" b="1" dirty="0" smtClean="0">
                <a:solidFill>
                  <a:schemeClr val="bg1"/>
                </a:solidFill>
              </a:rPr>
              <a:t>Low dark current</a:t>
            </a:r>
          </a:p>
          <a:p>
            <a:r>
              <a:rPr lang="mr-IN" sz="2000" b="1" dirty="0" smtClean="0">
                <a:solidFill>
                  <a:schemeClr val="bg1"/>
                </a:solidFill>
              </a:rPr>
              <a:t>…</a:t>
            </a:r>
            <a:r>
              <a:rPr lang="en-US" sz="2000" b="1" dirty="0" smtClean="0">
                <a:solidFill>
                  <a:schemeClr val="bg1"/>
                </a:solidFill>
              </a:rPr>
              <a:t>without HV!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09737" y="2217522"/>
            <a:ext cx="1008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GALEX MCP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0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924014"/>
          </a:xfrm>
        </p:spPr>
        <p:txBody>
          <a:bodyPr/>
          <a:lstStyle/>
          <a:p>
            <a:r>
              <a:rPr lang="en-US" dirty="0" smtClean="0"/>
              <a:t>HST WFC3 Experience: Charge Transfer </a:t>
            </a:r>
            <a:r>
              <a:rPr lang="en-US" smtClean="0"/>
              <a:t>Efficiency Degrades with Radiation</a:t>
            </a:r>
            <a:endParaRPr lang="en-US" baseline="-25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A12456C-EB47-5947-8D8B-A8AE6AA968CC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5400000">
            <a:off x="7276626" y="275766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WFC3 Instrument Handbook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4026" y="1455311"/>
            <a:ext cx="8229600" cy="4756484"/>
            <a:chOff x="454026" y="1803042"/>
            <a:chExt cx="8229600" cy="47564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024"/>
            <a:stretch/>
          </p:blipFill>
          <p:spPr>
            <a:xfrm>
              <a:off x="454026" y="1803042"/>
              <a:ext cx="8229600" cy="4756484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85706" y="1867437"/>
              <a:ext cx="2112043" cy="646331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</a:rPr>
                <a:t>A deep image with high background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19718" y="1828801"/>
              <a:ext cx="2653048" cy="3412901"/>
            </a:xfrm>
            <a:prstGeom prst="rect">
              <a:avLst/>
            </a:prstGeom>
            <a:noFill/>
            <a:ln w="15875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455313" y="3876541"/>
              <a:ext cx="2459864" cy="25758"/>
            </a:xfrm>
            <a:prstGeom prst="straightConnector1">
              <a:avLst/>
            </a:prstGeom>
            <a:ln w="254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396850" y="1856946"/>
              <a:ext cx="2308492" cy="646331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</a:rPr>
                <a:t>A shallow image with low background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01414" y="1867437"/>
              <a:ext cx="2308492" cy="646331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00"/>
                  </a:solidFill>
                </a:rPr>
                <a:t>A shallow image with LED post-flash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16135" y="4253006"/>
              <a:ext cx="22867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NOT ALLOWED </a:t>
              </a:r>
              <a:r>
                <a:rPr lang="en-US" smtClean="0"/>
                <a:t>for PHOTON COUNTING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57020" y="33062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1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9C67A3B-08C9-B04B-B8F7-41D51B2D8F3A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232774" cy="679316"/>
          </a:xfrm>
        </p:spPr>
        <p:txBody>
          <a:bodyPr/>
          <a:lstStyle/>
          <a:p>
            <a:r>
              <a:rPr lang="en-US" sz="3600" dirty="0" smtClean="0"/>
              <a:t>Cosmic Ray Tails</a:t>
            </a:r>
            <a:endParaRPr lang="en-US" sz="3600" dirty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535430" y="1427900"/>
            <a:ext cx="3618877" cy="4687231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Full frame science-grade CCD201 image.</a:t>
            </a:r>
          </a:p>
          <a:p>
            <a:pPr lvl="1" algn="just"/>
            <a:r>
              <a:rPr lang="en-US" sz="2000" dirty="0" smtClean="0">
                <a:solidFill>
                  <a:schemeClr val="bg1"/>
                </a:solidFill>
              </a:rPr>
              <a:t>Temp = -85 °C (188 K)</a:t>
            </a:r>
          </a:p>
          <a:p>
            <a:pPr lvl="1" algn="just"/>
            <a:r>
              <a:rPr lang="en-US" sz="2000" dirty="0" smtClean="0">
                <a:solidFill>
                  <a:schemeClr val="bg1"/>
                </a:solidFill>
              </a:rPr>
              <a:t>Gain = 500</a:t>
            </a:r>
          </a:p>
          <a:p>
            <a:pPr lvl="1" algn="just"/>
            <a:r>
              <a:rPr lang="en-US" sz="2000" dirty="0" smtClean="0">
                <a:solidFill>
                  <a:schemeClr val="bg1"/>
                </a:solidFill>
              </a:rPr>
              <a:t>Exposure = 500s</a:t>
            </a:r>
          </a:p>
          <a:p>
            <a:pPr lvl="1" algn="just"/>
            <a:r>
              <a:rPr lang="en-US" sz="2000" dirty="0" smtClean="0">
                <a:solidFill>
                  <a:schemeClr val="bg1"/>
                </a:solidFill>
              </a:rPr>
              <a:t>Read Noise = 90e</a:t>
            </a:r>
            <a:r>
              <a:rPr lang="en-US" sz="2000" baseline="30000" dirty="0" smtClean="0">
                <a:solidFill>
                  <a:schemeClr val="bg1"/>
                </a:solidFill>
              </a:rPr>
              <a:t>-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Cosmic ray tails and the requirements of photon counting (&lt;0.1 photons-s</a:t>
            </a:r>
            <a:r>
              <a:rPr lang="en-US" sz="2000" baseline="30000" dirty="0" smtClean="0">
                <a:solidFill>
                  <a:schemeClr val="bg1"/>
                </a:solidFill>
              </a:rPr>
              <a:t>-1</a:t>
            </a:r>
            <a:r>
              <a:rPr lang="en-US" sz="2000" dirty="0" smtClean="0">
                <a:solidFill>
                  <a:schemeClr val="bg1"/>
                </a:solidFill>
              </a:rPr>
              <a:t>-pixel</a:t>
            </a:r>
            <a:r>
              <a:rPr lang="en-US" sz="2000" baseline="30000" dirty="0" smtClean="0">
                <a:solidFill>
                  <a:schemeClr val="bg1"/>
                </a:solidFill>
              </a:rPr>
              <a:t>-1</a:t>
            </a:r>
            <a:r>
              <a:rPr lang="en-US" sz="2000" dirty="0" smtClean="0">
                <a:solidFill>
                  <a:schemeClr val="bg1"/>
                </a:solidFill>
              </a:rPr>
              <a:t>) push the L3CCD to short frame times, while radiation damage pushes the L3CCD to long frame times.</a:t>
            </a:r>
          </a:p>
        </p:txBody>
      </p:sp>
      <p:pic>
        <p:nvPicPr>
          <p:cNvPr id="11" name="Picture 10" descr="jpl_cr_tails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821" y="1833545"/>
            <a:ext cx="3657600" cy="36032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92158" y="5436797"/>
            <a:ext cx="18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Image courtesy L. Harding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01068" y="1378805"/>
            <a:ext cx="3197412" cy="2353962"/>
            <a:chOff x="4213653" y="1600200"/>
            <a:chExt cx="3197412" cy="2353962"/>
          </a:xfrm>
        </p:grpSpPr>
        <p:pic>
          <p:nvPicPr>
            <p:cNvPr id="14" name="Picture 13" descr="cr_example_row.jp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13653" y="1600200"/>
              <a:ext cx="3197412" cy="23539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4472800" y="3117334"/>
              <a:ext cx="775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100e</a:t>
              </a:r>
              <a:r>
                <a:rPr lang="en-US" baseline="30000" dirty="0" smtClean="0"/>
                <a:t>-</a:t>
              </a:r>
              <a:endParaRPr lang="en-US" baseline="30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48431" y="2638166"/>
              <a:ext cx="941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1,000e</a:t>
              </a:r>
              <a:r>
                <a:rPr lang="en-US" baseline="30000" dirty="0" smtClean="0"/>
                <a:t>-</a:t>
              </a:r>
              <a:endParaRPr lang="en-US" baseline="30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48431" y="2158999"/>
              <a:ext cx="1070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10,000e</a:t>
              </a:r>
              <a:r>
                <a:rPr lang="en-US" baseline="30000" dirty="0" smtClean="0"/>
                <a:t>-</a:t>
              </a:r>
              <a:endParaRPr lang="en-US" baseline="30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48431" y="1685608"/>
              <a:ext cx="2148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100,000e</a:t>
              </a:r>
              <a:r>
                <a:rPr lang="en-US" baseline="30000" dirty="0" smtClean="0"/>
                <a:t>- </a:t>
              </a:r>
              <a:r>
                <a:rPr lang="en-US" sz="1200" dirty="0" smtClean="0"/>
                <a:t>(200e- </a:t>
              </a:r>
              <a:r>
                <a:rPr lang="en-US" sz="1200" dirty="0" err="1" smtClean="0"/>
                <a:t>equiv</a:t>
              </a:r>
              <a:r>
                <a:rPr lang="en-US" sz="1200" dirty="0" smtClean="0"/>
                <a:t>)</a:t>
              </a:r>
              <a:endParaRPr lang="en-US" sz="1200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>
            <a:off x="7242432" y="2786103"/>
            <a:ext cx="199082" cy="255476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01068" y="5009295"/>
            <a:ext cx="2145593" cy="1479039"/>
            <a:chOff x="6609492" y="4150149"/>
            <a:chExt cx="2145593" cy="1479039"/>
          </a:xfrm>
        </p:grpSpPr>
        <p:pic>
          <p:nvPicPr>
            <p:cNvPr id="21" name="Picture 20" descr="wfc3_cr_energy_hist.tif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9492" y="4150149"/>
              <a:ext cx="2145593" cy="147903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954107" y="42157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28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4026" y="78369"/>
            <a:ext cx="8232774" cy="859621"/>
          </a:xfrm>
        </p:spPr>
        <p:txBody>
          <a:bodyPr/>
          <a:lstStyle/>
          <a:p>
            <a:r>
              <a:rPr lang="en-US" dirty="0" smtClean="0"/>
              <a:t>Cosmic Rays Tails Are Mitigated by Photon Counting at the Expense of Increased CIC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FA5BD2F-47CC-154C-BF13-0FDE0E027CDC}" type="datetime1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WFIRST Detector Technical Exchange Meeting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12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481084"/>
              </p:ext>
            </p:extLst>
          </p:nvPr>
        </p:nvGraphicFramePr>
        <p:xfrm>
          <a:off x="702276" y="1765594"/>
          <a:ext cx="7739448" cy="4617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22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1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Long Frames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Short Frames</a:t>
                      </a:r>
                      <a:endParaRPr lang="en-US" dirty="0"/>
                    </a:p>
                  </a:txBody>
                  <a:tcPr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</a:t>
                      </a:r>
                      <a:r>
                        <a:rPr lang="en-US" baseline="0" dirty="0" smtClean="0"/>
                        <a:t> Analog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 Analog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Photon Counting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Effective QE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Total Exposure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100000 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Frame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 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Frames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Read Noise (90e-)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±</a:t>
                      </a:r>
                      <a:r>
                        <a:rPr lang="en-US" baseline="0" dirty="0" smtClean="0"/>
                        <a:t>1.3 </a:t>
                      </a:r>
                      <a:r>
                        <a:rPr lang="en-US" dirty="0" smtClean="0"/>
                        <a:t>e</a:t>
                      </a:r>
                      <a:r>
                        <a:rPr lang="en-US" baseline="30000" dirty="0" smtClean="0"/>
                        <a:t>-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±13 e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 e</a:t>
                      </a:r>
                      <a:r>
                        <a:rPr lang="en-US" baseline="30000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*CIC (3e-3 e</a:t>
                      </a:r>
                      <a:r>
                        <a:rPr lang="en-US" baseline="30000" dirty="0" smtClean="0"/>
                        <a:t>-</a:t>
                      </a:r>
                      <a:r>
                        <a:rPr lang="en-US" dirty="0" smtClean="0"/>
                        <a:t>-px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-fr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0.15 e</a:t>
                      </a:r>
                      <a:r>
                        <a:rPr lang="en-US" baseline="30000" dirty="0" smtClean="0"/>
                        <a:t>-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15±3.9 e</a:t>
                      </a:r>
                      <a:r>
                        <a:rPr lang="en-US" baseline="30000" dirty="0" smtClean="0"/>
                        <a:t>-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15±3.9 e</a:t>
                      </a:r>
                      <a:r>
                        <a:rPr lang="en-US" baseline="30000" dirty="0" smtClean="0"/>
                        <a:t>-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Dark Current (2 e</a:t>
                      </a:r>
                      <a:r>
                        <a:rPr lang="en-US" baseline="30000" dirty="0" smtClean="0"/>
                        <a:t>-</a:t>
                      </a:r>
                      <a:r>
                        <a:rPr lang="en-US" dirty="0" smtClean="0"/>
                        <a:t>-px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dirty="0" smtClean="0"/>
                        <a:t>-hr</a:t>
                      </a:r>
                      <a:r>
                        <a:rPr lang="en-US" baseline="30000" dirty="0" smtClean="0"/>
                        <a:t>-1</a:t>
                      </a:r>
                      <a:r>
                        <a:rPr lang="en-US" baseline="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±7.4 e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55±7.4 e</a:t>
                      </a:r>
                      <a:r>
                        <a:rPr lang="en-US" baseline="30000" dirty="0" smtClean="0"/>
                        <a:t>-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±7.4 e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Gain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Detection Limit (5σ)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CR-limited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77 e</a:t>
                      </a:r>
                      <a:r>
                        <a:rPr lang="en-US" baseline="30000" dirty="0" smtClean="0"/>
                        <a:t>-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 e</a:t>
                      </a:r>
                      <a:r>
                        <a:rPr lang="en-US" baseline="30000" dirty="0" smtClean="0"/>
                        <a:t>-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12586" y="1079427"/>
            <a:ext cx="4147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*CIC effectively sets a dark current floor of 0.14 </a:t>
            </a:r>
            <a:r>
              <a:rPr lang="en-US" sz="1200" dirty="0">
                <a:solidFill>
                  <a:schemeClr val="bg1"/>
                </a:solidFill>
              </a:rPr>
              <a:t>e</a:t>
            </a:r>
            <a:r>
              <a:rPr lang="en-US" sz="1200" baseline="30000" dirty="0">
                <a:solidFill>
                  <a:schemeClr val="bg1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-px</a:t>
            </a:r>
            <a:r>
              <a:rPr lang="en-US" sz="1200" baseline="30000" dirty="0">
                <a:solidFill>
                  <a:schemeClr val="bg1"/>
                </a:solidFill>
              </a:rPr>
              <a:t>-1</a:t>
            </a:r>
            <a:r>
              <a:rPr lang="en-US" sz="1200" dirty="0">
                <a:solidFill>
                  <a:schemeClr val="bg1"/>
                </a:solidFill>
              </a:rPr>
              <a:t>-hr</a:t>
            </a:r>
            <a:r>
              <a:rPr lang="en-US" sz="1200" baseline="30000" dirty="0">
                <a:solidFill>
                  <a:schemeClr val="bg1"/>
                </a:solidFill>
              </a:rPr>
              <a:t>-1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68876" y="139626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Limiting noise is shown in </a:t>
            </a:r>
            <a:r>
              <a:rPr lang="en-US" dirty="0" smtClean="0">
                <a:solidFill>
                  <a:srgbClr val="FF0000"/>
                </a:solidFill>
              </a:rPr>
              <a:t>RED.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19237" r="11770" b="8064"/>
          <a:stretch/>
        </p:blipFill>
        <p:spPr>
          <a:xfrm>
            <a:off x="313756" y="1047551"/>
            <a:ext cx="2743200" cy="1958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9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lid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PL_Template_Black_4-3_vA4b.pptx" id="{7F1C3C12-D617-4842-911B-AA2D539AFBC2}" vid="{ABCD2B84-0822-45EA-B718-2198D213C1D4}"/>
    </a:ext>
  </a:extLst>
</a:theme>
</file>

<file path=ppt/theme/theme2.xml><?xml version="1.0" encoding="utf-8"?>
<a:theme xmlns:a="http://schemas.openxmlformats.org/drawingml/2006/main" name="Closing Slide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PL_Template_Black_4-3_vA4b.pptx" id="{7F1C3C12-D617-4842-911B-AA2D539AFBC2}" vid="{E1CD1F99-771A-4CC2-85CF-8554439302F1}"/>
    </a:ext>
  </a:extLst>
</a:theme>
</file>

<file path=ppt/theme/theme3.xml><?xml version="1.0" encoding="utf-8"?>
<a:theme xmlns:a="http://schemas.openxmlformats.org/drawingml/2006/main" name="Content Slid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PL_Template_Black_4-3_vA4b.pptx" id="{7F1C3C12-D617-4842-911B-AA2D539AFBC2}" vid="{CA31BD6E-47EE-4AF7-8755-619D0B2931D1}"/>
    </a:ext>
  </a:extLst>
</a:theme>
</file>

<file path=ppt/theme/theme4.xml><?xml version="1.0" encoding="utf-8"?>
<a:theme xmlns:a="http://schemas.openxmlformats.org/drawingml/2006/main" name="3_Blank Presentation">
  <a:themeElements>
    <a:clrScheme name="2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Blank Presentatio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JPL_Template_Black_4-3_vA4</Template>
  <TotalTime>2601</TotalTime>
  <Words>3908</Words>
  <Application>Microsoft Office PowerPoint</Application>
  <PresentationFormat>On-screen Show (4:3)</PresentationFormat>
  <Paragraphs>790</Paragraphs>
  <Slides>52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ＭＳ Ｐゴシック</vt:lpstr>
      <vt:lpstr>ＭＳ Ｐゴシック</vt:lpstr>
      <vt:lpstr>Arial</vt:lpstr>
      <vt:lpstr>Mangal</vt:lpstr>
      <vt:lpstr>Times</vt:lpstr>
      <vt:lpstr>Times New Roman</vt:lpstr>
      <vt:lpstr>Wingdings</vt:lpstr>
      <vt:lpstr>Title Slides</vt:lpstr>
      <vt:lpstr>Closing Slide</vt:lpstr>
      <vt:lpstr>Content Slides</vt:lpstr>
      <vt:lpstr>3_Blank Presentation</vt:lpstr>
      <vt:lpstr>PowerPoint Presentation</vt:lpstr>
      <vt:lpstr>Outline</vt:lpstr>
      <vt:lpstr>Outline</vt:lpstr>
      <vt:lpstr>Requirements and Motivation</vt:lpstr>
      <vt:lpstr>Outline</vt:lpstr>
      <vt:lpstr>L3CCD Concept</vt:lpstr>
      <vt:lpstr>HST WFC3 Experience: Charge Transfer Efficiency Degrades with Radiation</vt:lpstr>
      <vt:lpstr>Cosmic Ray Tails</vt:lpstr>
      <vt:lpstr>Cosmic Rays Tails Are Mitigated by Photon Counting at the Expense of Increased CIC</vt:lpstr>
      <vt:lpstr>L3CCD Relative QE vs Flux</vt:lpstr>
      <vt:lpstr>Outline</vt:lpstr>
      <vt:lpstr>LEO vs L2</vt:lpstr>
      <vt:lpstr>Range of Protons in Matter</vt:lpstr>
      <vt:lpstr>WFIRST CGI Radiation Shield Concept</vt:lpstr>
      <vt:lpstr>Outline</vt:lpstr>
      <vt:lpstr>An MCP Intensified Alternative</vt:lpstr>
      <vt:lpstr>GALEX MCP Detector</vt:lpstr>
      <vt:lpstr>MCP Intensifier Performance</vt:lpstr>
      <vt:lpstr>Detector Noise vs Quantum Efficiency</vt:lpstr>
      <vt:lpstr>PowerPoint Presentation</vt:lpstr>
      <vt:lpstr>iCCD Laboratory Evaluation 1</vt:lpstr>
      <vt:lpstr>iCCD Laboratory Evaluation 2</vt:lpstr>
      <vt:lpstr>iCCD Laboratory Evaluation 3</vt:lpstr>
      <vt:lpstr>EBAPS Concept</vt:lpstr>
      <vt:lpstr>L3CCD BOL/EOL vs GaAs and GaAs(P)</vt:lpstr>
      <vt:lpstr>MCP Test Program Path Forward</vt:lpstr>
      <vt:lpstr>Outline</vt:lpstr>
      <vt:lpstr>TRL Estimation</vt:lpstr>
      <vt:lpstr>Outline</vt:lpstr>
      <vt:lpstr>iCCD/CMOS PROS and CONS</vt:lpstr>
      <vt:lpstr>Outline</vt:lpstr>
      <vt:lpstr>Recommendations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Alternate Detectors</vt:lpstr>
      <vt:lpstr>PowerPoint Presentation</vt:lpstr>
      <vt:lpstr>PowerPoint Presentation</vt:lpstr>
      <vt:lpstr>Cerenkov Radiation and Phosphorescence</vt:lpstr>
      <vt:lpstr>Shielding Experiments</vt:lpstr>
      <vt:lpstr>Theoretical Considerations</vt:lpstr>
      <vt:lpstr>HST WFC3 Experience: Dark Current</vt:lpstr>
      <vt:lpstr>Cosmic Ray Consequences</vt:lpstr>
      <vt:lpstr>EMCCD Radiation Damage</vt:lpstr>
      <vt:lpstr>EMCCD Dark Current</vt:lpstr>
      <vt:lpstr>EMCCD Red Fringing</vt:lpstr>
      <vt:lpstr>Results: PC vs Analog Mode</vt:lpstr>
      <vt:lpstr>Surface Charge Trapping in an EM Register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Nemati, Bijan (383B)</cp:lastModifiedBy>
  <cp:revision>413</cp:revision>
  <cp:lastPrinted>2014-07-14T23:49:38Z</cp:lastPrinted>
  <dcterms:created xsi:type="dcterms:W3CDTF">2016-04-14T16:54:17Z</dcterms:created>
  <dcterms:modified xsi:type="dcterms:W3CDTF">2017-03-17T15:32:16Z</dcterms:modified>
</cp:coreProperties>
</file>